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3.xml" ContentType="application/vnd.openxmlformats-officedocument.presentationml.notesSlide+xml"/>
  <Override PartName="/ppt/tags/tag7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6" r:id="rId4"/>
  </p:sldMasterIdLst>
  <p:notesMasterIdLst>
    <p:notesMasterId r:id="rId25"/>
  </p:notesMasterIdLst>
  <p:sldIdLst>
    <p:sldId id="331" r:id="rId5"/>
    <p:sldId id="317" r:id="rId6"/>
    <p:sldId id="279" r:id="rId7"/>
    <p:sldId id="335" r:id="rId8"/>
    <p:sldId id="266" r:id="rId9"/>
    <p:sldId id="318" r:id="rId10"/>
    <p:sldId id="319" r:id="rId11"/>
    <p:sldId id="320" r:id="rId12"/>
    <p:sldId id="342" r:id="rId13"/>
    <p:sldId id="339" r:id="rId14"/>
    <p:sldId id="341" r:id="rId15"/>
    <p:sldId id="340" r:id="rId16"/>
    <p:sldId id="321" r:id="rId17"/>
    <p:sldId id="323" r:id="rId18"/>
    <p:sldId id="337" r:id="rId19"/>
    <p:sldId id="336" r:id="rId20"/>
    <p:sldId id="343" r:id="rId21"/>
    <p:sldId id="344" r:id="rId22"/>
    <p:sldId id="345" r:id="rId23"/>
    <p:sldId id="346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6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283CAC-1BD9-436C-AB93-FB7D418D6F82}" type="datetimeFigureOut">
              <a:rPr lang="zh-CN" altLang="en-US" smtClean="0"/>
              <a:t>2022/8/27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D534F-FD4B-4D61-830D-E0C9F87C6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D534F-FD4B-4D61-830D-E0C9F87C687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42673580af_1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142673580af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FEBDE-E4E9-3B47-8F54-035B38167BB0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8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BA41A-4CF1-46FB-AC70-3900437B3CF3}" type="datetimeFigureOut">
              <a:rPr lang="zh-CN" altLang="en-US" smtClean="0"/>
              <a:t>2022/8/27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6AA59-7305-4666-87EC-264943D4CA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BA41A-4CF1-46FB-AC70-3900437B3CF3}" type="datetimeFigureOut">
              <a:rPr lang="zh-CN" altLang="en-US" smtClean="0"/>
              <a:t>2022/8/27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6AA59-7305-4666-87EC-264943D4CA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BA41A-4CF1-46FB-AC70-3900437B3CF3}" type="datetimeFigureOut">
              <a:rPr lang="zh-CN" altLang="en-US" smtClean="0"/>
              <a:t>2022/8/27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6AA59-7305-4666-87EC-264943D4CA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000000" y="64800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BA41A-4CF1-46FB-AC70-3900437B3CF3}" type="datetimeFigureOut">
              <a:rPr lang="zh-CN" altLang="en-US" smtClean="0"/>
              <a:t>2022/8/27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6AA59-7305-4666-87EC-264943D4CA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1C81-5627-4C3E-AC60-B6B6837B78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1C81-5627-4C3E-AC60-B6B6837B78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1C81-5627-4C3E-AC60-B6B6837B78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1C81-5627-4C3E-AC60-B6B6837B78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1C81-5627-4C3E-AC60-B6B6837B78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BA41A-4CF1-46FB-AC70-3900437B3CF3}" type="datetimeFigureOut">
              <a:rPr lang="zh-CN" altLang="en-US" smtClean="0"/>
              <a:t>2022/8/27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6AA59-7305-4666-87EC-264943D4CA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1C81-5627-4C3E-AC60-B6B6837B78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1C81-5627-4C3E-AC60-B6B6837B78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1C81-5627-4C3E-AC60-B6B6837B78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1C81-5627-4C3E-AC60-B6B6837B78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1C81-5627-4C3E-AC60-B6B6837B78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1C81-5627-4C3E-AC60-B6B6837B78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1219200" lvl="1" indent="-406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800" lvl="2" indent="-406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400" lvl="3" indent="-406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8000" lvl="4" indent="-406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600" lvl="5" indent="-406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200" lvl="6" indent="-406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800" lvl="7" indent="-406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400" lvl="8" indent="-406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1219200" lvl="1" indent="-406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800" lvl="2" indent="-406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400" lvl="3" indent="-406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8000" lvl="4" indent="-406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600" lvl="5" indent="-406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200" lvl="6" indent="-406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800" lvl="7" indent="-406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400" lvl="8" indent="-406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BA41A-4CF1-46FB-AC70-3900437B3CF3}" type="datetimeFigureOut">
              <a:rPr lang="zh-CN" altLang="en-US" smtClean="0"/>
              <a:t>2022/8/27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6AA59-7305-4666-87EC-264943D4CA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06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200" lvl="1" indent="-406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800" lvl="2" indent="-406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400" lvl="3" indent="-406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8000" lvl="4" indent="-406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600" lvl="5" indent="-406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200" lvl="6" indent="-406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800" lvl="7" indent="-406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400" lvl="8" indent="-406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6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1">
  <p:cSld name="标题和内容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65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5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5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5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5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5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5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5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5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600" lvl="0" indent="-423545" algn="l" rtl="0">
              <a:lnSpc>
                <a:spcPct val="90000"/>
              </a:lnSpc>
              <a:spcBef>
                <a:spcPts val="1065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65"/>
            </a:lvl1pPr>
            <a:lvl2pPr marL="1219200" lvl="1" indent="-42354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65"/>
            </a:lvl2pPr>
            <a:lvl3pPr marL="1828800" lvl="2" indent="-42354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65"/>
            </a:lvl3pPr>
            <a:lvl4pPr marL="2438400" lvl="3" indent="-42354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65"/>
            </a:lvl4pPr>
            <a:lvl5pPr marL="3048000" lvl="4" indent="-42354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65"/>
            </a:lvl5pPr>
            <a:lvl6pPr marL="3657600" lvl="5" indent="-42354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65"/>
            </a:lvl6pPr>
            <a:lvl7pPr marL="4267200" lvl="6" indent="-42354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65"/>
            </a:lvl7pPr>
            <a:lvl8pPr marL="4876800" lvl="7" indent="-42354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65"/>
            </a:lvl8pPr>
            <a:lvl9pPr marL="5486400" lvl="8" indent="-423545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465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5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5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5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5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5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5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5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5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5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5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5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5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5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5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5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5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5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5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1465"/>
            </a:lvl1pPr>
            <a:lvl2pPr marL="0" lvl="1" indent="0" algn="r" rtl="0">
              <a:spcBef>
                <a:spcPts val="0"/>
              </a:spcBef>
              <a:buNone/>
              <a:defRPr sz="1465"/>
            </a:lvl2pPr>
            <a:lvl3pPr marL="0" lvl="2" indent="0" algn="r" rtl="0">
              <a:spcBef>
                <a:spcPts val="0"/>
              </a:spcBef>
              <a:buNone/>
              <a:defRPr sz="1465"/>
            </a:lvl3pPr>
            <a:lvl4pPr marL="0" lvl="3" indent="0" algn="r" rtl="0">
              <a:spcBef>
                <a:spcPts val="0"/>
              </a:spcBef>
              <a:buNone/>
              <a:defRPr sz="1465"/>
            </a:lvl4pPr>
            <a:lvl5pPr marL="0" lvl="4" indent="0" algn="r" rtl="0">
              <a:spcBef>
                <a:spcPts val="0"/>
              </a:spcBef>
              <a:buNone/>
              <a:defRPr sz="1465"/>
            </a:lvl5pPr>
            <a:lvl6pPr marL="0" lvl="5" indent="0" algn="r" rtl="0">
              <a:spcBef>
                <a:spcPts val="0"/>
              </a:spcBef>
              <a:buNone/>
              <a:defRPr sz="1465"/>
            </a:lvl6pPr>
            <a:lvl7pPr marL="0" lvl="6" indent="0" algn="r" rtl="0">
              <a:spcBef>
                <a:spcPts val="0"/>
              </a:spcBef>
              <a:buNone/>
              <a:defRPr sz="1465"/>
            </a:lvl7pPr>
            <a:lvl8pPr marL="0" lvl="7" indent="0" algn="r" rtl="0">
              <a:spcBef>
                <a:spcPts val="0"/>
              </a:spcBef>
              <a:buNone/>
              <a:defRPr sz="1465"/>
            </a:lvl8pPr>
            <a:lvl9pPr marL="0" lvl="8" indent="0" algn="r" rtl="0">
              <a:spcBef>
                <a:spcPts val="0"/>
              </a:spcBef>
              <a:buNone/>
              <a:defRPr sz="1465"/>
            </a:lvl9pPr>
          </a:lstStyle>
          <a:p>
            <a:fld id="{00000000-1234-1234-1234-123412341234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>
            <a:spLocks noGrp="1"/>
          </p:cNvSpPr>
          <p:nvPr>
            <p:ph type="pic" idx="2"/>
          </p:nvPr>
        </p:nvSpPr>
        <p:spPr>
          <a:xfrm>
            <a:off x="7204075" y="0"/>
            <a:ext cx="4988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1465"/>
            </a:lvl1pPr>
            <a:lvl2pPr marL="0" lvl="1" indent="0" algn="r" rtl="0">
              <a:spcBef>
                <a:spcPts val="0"/>
              </a:spcBef>
              <a:buNone/>
              <a:defRPr sz="1465"/>
            </a:lvl2pPr>
            <a:lvl3pPr marL="0" lvl="2" indent="0" algn="r" rtl="0">
              <a:spcBef>
                <a:spcPts val="0"/>
              </a:spcBef>
              <a:buNone/>
              <a:defRPr sz="1465"/>
            </a:lvl3pPr>
            <a:lvl4pPr marL="0" lvl="3" indent="0" algn="r" rtl="0">
              <a:spcBef>
                <a:spcPts val="0"/>
              </a:spcBef>
              <a:buNone/>
              <a:defRPr sz="1465"/>
            </a:lvl4pPr>
            <a:lvl5pPr marL="0" lvl="4" indent="0" algn="r" rtl="0">
              <a:spcBef>
                <a:spcPts val="0"/>
              </a:spcBef>
              <a:buNone/>
              <a:defRPr sz="1465"/>
            </a:lvl5pPr>
            <a:lvl6pPr marL="0" lvl="5" indent="0" algn="r" rtl="0">
              <a:spcBef>
                <a:spcPts val="0"/>
              </a:spcBef>
              <a:buNone/>
              <a:defRPr sz="1465"/>
            </a:lvl6pPr>
            <a:lvl7pPr marL="0" lvl="6" indent="0" algn="r" rtl="0">
              <a:spcBef>
                <a:spcPts val="0"/>
              </a:spcBef>
              <a:buNone/>
              <a:defRPr sz="1465"/>
            </a:lvl7pPr>
            <a:lvl8pPr marL="0" lvl="7" indent="0" algn="r" rtl="0">
              <a:spcBef>
                <a:spcPts val="0"/>
              </a:spcBef>
              <a:buNone/>
              <a:defRPr sz="1465"/>
            </a:lvl8pPr>
            <a:lvl9pPr marL="0" lvl="8" indent="0" algn="r" rtl="0">
              <a:spcBef>
                <a:spcPts val="0"/>
              </a:spcBef>
              <a:buNone/>
              <a:defRPr sz="1465"/>
            </a:lvl9pPr>
          </a:lstStyle>
          <a:p>
            <a:fld id="{00000000-1234-1234-1234-123412341234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BA41A-4CF1-46FB-AC70-3900437B3CF3}" type="datetimeFigureOut">
              <a:rPr lang="zh-CN" altLang="en-US" smtClean="0"/>
              <a:t>2022/8/27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6AA59-7305-4666-87EC-264943D4CA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BA41A-4CF1-46FB-AC70-3900437B3CF3}" type="datetimeFigureOut">
              <a:rPr lang="zh-CN" altLang="en-US" smtClean="0"/>
              <a:t>2022/8/27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6AA59-7305-4666-87EC-264943D4CA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BA41A-4CF1-46FB-AC70-3900437B3CF3}" type="datetimeFigureOut">
              <a:rPr lang="zh-CN" altLang="en-US" smtClean="0"/>
              <a:t>2022/8/27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6AA59-7305-4666-87EC-264943D4CA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BA41A-4CF1-46FB-AC70-3900437B3CF3}" type="datetimeFigureOut">
              <a:rPr lang="zh-CN" altLang="en-US" smtClean="0"/>
              <a:t>2022/8/27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6AA59-7305-4666-87EC-264943D4CA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BA41A-4CF1-46FB-AC70-3900437B3CF3}" type="datetimeFigureOut">
              <a:rPr lang="zh-CN" altLang="en-US" smtClean="0"/>
              <a:t>2022/8/27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6AA59-7305-4666-87EC-264943D4CA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4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2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ags" Target="../tags/tag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BA41A-4CF1-46FB-AC70-3900437B3CF3}" type="datetimeFigureOut">
              <a:rPr lang="zh-CN" altLang="en-US" smtClean="0"/>
              <a:t>2022/8/27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6AA59-7305-4666-87EC-264943D4CA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C81-5627-4C3E-AC60-B6B6837B78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5">
                <a:solidFill>
                  <a:schemeClr val="dk2"/>
                </a:solidFill>
              </a:defRPr>
            </a:lvl1pPr>
            <a:lvl2pPr lvl="1" algn="r">
              <a:buNone/>
              <a:defRPr sz="1335">
                <a:solidFill>
                  <a:schemeClr val="dk2"/>
                </a:solidFill>
              </a:defRPr>
            </a:lvl2pPr>
            <a:lvl3pPr lvl="2" algn="r">
              <a:buNone/>
              <a:defRPr sz="1335">
                <a:solidFill>
                  <a:schemeClr val="dk2"/>
                </a:solidFill>
              </a:defRPr>
            </a:lvl3pPr>
            <a:lvl4pPr lvl="3" algn="r">
              <a:buNone/>
              <a:defRPr sz="1335">
                <a:solidFill>
                  <a:schemeClr val="dk2"/>
                </a:solidFill>
              </a:defRPr>
            </a:lvl4pPr>
            <a:lvl5pPr lvl="4" algn="r">
              <a:buNone/>
              <a:defRPr sz="1335">
                <a:solidFill>
                  <a:schemeClr val="dk2"/>
                </a:solidFill>
              </a:defRPr>
            </a:lvl5pPr>
            <a:lvl6pPr lvl="5" algn="r">
              <a:buNone/>
              <a:defRPr sz="1335">
                <a:solidFill>
                  <a:schemeClr val="dk2"/>
                </a:solidFill>
              </a:defRPr>
            </a:lvl6pPr>
            <a:lvl7pPr lvl="6" algn="r">
              <a:buNone/>
              <a:defRPr sz="1335">
                <a:solidFill>
                  <a:schemeClr val="dk2"/>
                </a:solidFill>
              </a:defRPr>
            </a:lvl7pPr>
            <a:lvl8pPr lvl="7" algn="r">
              <a:buNone/>
              <a:defRPr sz="1335">
                <a:solidFill>
                  <a:schemeClr val="dk2"/>
                </a:solidFill>
              </a:defRPr>
            </a:lvl8pPr>
            <a:lvl9pPr lvl="8" algn="r">
              <a:buNone/>
              <a:defRPr sz="1335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-836295" y="78105"/>
            <a:ext cx="450786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0" b="1" noProof="0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50000">
                      <a:srgbClr val="EBA874"/>
                    </a:gs>
                    <a:gs pos="0">
                      <a:srgbClr val="F2C5A2"/>
                    </a:gs>
                    <a:gs pos="100000">
                      <a:srgbClr val="E48B45"/>
                    </a:gs>
                  </a:gsLst>
                  <a:lin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0000" b="1" baseline="30000" noProof="0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50000">
                      <a:srgbClr val="EBA874"/>
                    </a:gs>
                    <a:gs pos="0">
                      <a:srgbClr val="F2C5A2"/>
                    </a:gs>
                    <a:gs pos="100000">
                      <a:srgbClr val="E48B45"/>
                    </a:gs>
                  </a:gsLst>
                  <a:lin scaled="1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20000" b="1" noProof="0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0000" b="1" spc="600" noProof="0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-1463040" y="0"/>
            <a:ext cx="960120" cy="960120"/>
          </a:xfrm>
          <a:prstGeom prst="ellipse">
            <a:avLst/>
          </a:prstGeom>
          <a:solidFill>
            <a:srgbClr val="333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1463040" y="1112520"/>
            <a:ext cx="960120" cy="960120"/>
          </a:xfrm>
          <a:prstGeom prst="ellipse">
            <a:avLst/>
          </a:prstGeom>
          <a:solidFill>
            <a:srgbClr val="2531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463040" y="2225040"/>
            <a:ext cx="960120" cy="960120"/>
          </a:xfrm>
          <a:prstGeom prst="ellipse">
            <a:avLst/>
          </a:prstGeom>
          <a:solidFill>
            <a:srgbClr val="866B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1463040" y="3337560"/>
            <a:ext cx="960120" cy="960120"/>
          </a:xfrm>
          <a:prstGeom prst="ellipse">
            <a:avLst/>
          </a:prstGeom>
          <a:solidFill>
            <a:srgbClr val="698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1463040" y="4450080"/>
            <a:ext cx="960120" cy="960120"/>
          </a:xfrm>
          <a:prstGeom prst="ellipse">
            <a:avLst/>
          </a:prstGeom>
          <a:solidFill>
            <a:srgbClr val="E9BC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1463040" y="5562600"/>
            <a:ext cx="960120" cy="960120"/>
          </a:xfrm>
          <a:prstGeom prst="ellipse">
            <a:avLst/>
          </a:prstGeom>
          <a:solidFill>
            <a:srgbClr val="8E8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832860" y="5217160"/>
            <a:ext cx="45256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Med AI团队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汇报人：陈文轩</a:t>
            </a:r>
            <a:r>
              <a:rPr kumimoji="0" lang="en-US" altLang="zh-CN" sz="2400" b="1" i="0" u="none" strike="noStrike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kumimoji="0" lang="zh-CN" altLang="en-US" sz="2400" b="1" i="0" u="none" strike="noStrike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许赢</a:t>
            </a:r>
            <a:r>
              <a:rPr kumimoji="0" lang="en-US" altLang="zh-CN" sz="2400" b="1" i="0" u="none" strike="noStrike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kumimoji="0" lang="zh-CN" altLang="en-US" sz="2400" b="1" i="0" u="none" strike="noStrike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沈逸卿</a:t>
            </a:r>
            <a:endParaRPr kumimoji="0" lang="en-US" altLang="zh-CN" sz="2400" b="1" i="0" u="none" strike="noStrike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2022年8月27日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89860" y="1522095"/>
            <a:ext cx="9358630" cy="1106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6600" b="1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AI Orthopedics Specialist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71390" y="2848610"/>
            <a:ext cx="264858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4000" b="1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400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charset="-122"/>
                <a:cs typeface="Times New Roman" panose="02020603050405020304" pitchFamily="18" charset="0"/>
                <a:sym typeface="+mn-ea"/>
              </a:rPr>
              <a:t>ccurate</a:t>
            </a:r>
          </a:p>
          <a:p>
            <a:pPr algn="l"/>
            <a:r>
              <a:rPr lang="en-US" altLang="zh-CN" sz="4000" b="1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400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charset="-122"/>
                <a:cs typeface="Times New Roman" panose="02020603050405020304" pitchFamily="18" charset="0"/>
                <a:sym typeface="+mn-ea"/>
              </a:rPr>
              <a:t>utomated</a:t>
            </a:r>
          </a:p>
          <a:p>
            <a:pPr algn="l"/>
            <a:r>
              <a:rPr lang="en-US" altLang="zh-CN" sz="4000" b="1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400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charset="-122"/>
                <a:cs typeface="Times New Roman" panose="02020603050405020304" pitchFamily="18" charset="0"/>
                <a:sym typeface="+mn-ea"/>
              </a:rPr>
              <a:t>ccelerated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203325" y="856615"/>
          <a:ext cx="10220325" cy="5741670"/>
        </p:xfrm>
        <a:graphic>
          <a:graphicData uri="http://schemas.openxmlformats.org/drawingml/2006/table">
            <a:tbl>
              <a:tblPr firstRow="1" bandRow="1"/>
              <a:tblGrid>
                <a:gridCol w="440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05130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Verse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>
                      <a:noFill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A8C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C29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E2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72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542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659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A8C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C29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14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E2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15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72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542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17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659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A8C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Avg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C29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Std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E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130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Dice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0.8958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0.8742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0.8153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0.8390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0.9059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0.9483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0.9543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0.9604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0.9597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0.9584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0.9569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0.9157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0.0502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0.8947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0.8751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0.8873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0.8888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0.9310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0.9462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0.9571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0.9964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0.9609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0.9606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0.9671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0.9531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0.9259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0.0410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30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IOU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0.8113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0.7765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0.6882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0.7227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0.8280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0.8836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0.9017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0.9126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0.9238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0.9225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0.9201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0.9174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0.8484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0.0813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5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0.8095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0.7779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0.7974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0.7999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0.8709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0.8979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0.9177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0.9928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0.9247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0.9242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0.9363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0.9104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0.8649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0.0692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29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Dice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0.8510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0.8551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0.8409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0.9466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0.9459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0.9336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0.9523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0.9518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0.9533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0.9383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0.9080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0.0425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0.8572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0.9000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0.9420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0.9501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0.9560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0.9323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0.9324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0.9619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0.9523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0.9169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0.0345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56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IOU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0.7702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0.7406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0.7469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0.7255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0.8029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0.8986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0.8974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0.8755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0.9089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0.9080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0.9108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0.8838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0.8344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0.0700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0.7860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0.7501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0.7989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0.9049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0.9157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0.8732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0.8340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0.8734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0.9266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0.9089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0.8484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0.0575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29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Dice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0.7477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0.7461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0.8617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0.8077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0.8381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0.9036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0.9383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0.9367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0.9372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0.9217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0.0729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95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0.8218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0.7643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0.8765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0.8817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0.8123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0.8585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0.8755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0.9208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0.9252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0.9065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0.8979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0.9207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0.8648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0.0448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829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IOU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0.5971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0.5950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0.7671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0.7570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0.6774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0.7213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0.8242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0.8838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0.8809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0.8818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0.8548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0.9408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0.7611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0.1097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0.6975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0.6185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0.7802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0.7884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0.6839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0.7521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0.7786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0.8532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0.8608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0.8290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0.8147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0.8531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0.7647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0.0682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956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Dice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0.8379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0.8238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0.8462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0.8472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0.8681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0.9076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0.9326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0.9421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0.9498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0.9496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0.9445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0.9549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0.8948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0.0451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89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0.8656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0.8322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0.8840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0.8951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0.9183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0.9498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0.9319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0.9332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0.9423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0.9420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0.9027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0.0342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829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IOU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0.7262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0.7041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0.7341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0.7350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0.8345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0.8744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0.9046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0.9041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0.8952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0.9140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0.8152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0.0722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89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190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0.7643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0.7155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0.7922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0.8022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0.8151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0.8516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0.8707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0.9064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0.8732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0.8755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0.8925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0.8263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0.0554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25" name="表格 24"/>
          <p:cNvGraphicFramePr/>
          <p:nvPr>
            <p:custDataLst>
              <p:tags r:id="rId2"/>
            </p:custDataLst>
          </p:nvPr>
        </p:nvGraphicFramePr>
        <p:xfrm>
          <a:off x="3676015" y="666115"/>
          <a:ext cx="718185" cy="612267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5000"/>
                    </a:prstClr>
                  </a:outerShdw>
                </a:effectLst>
              </a:tblPr>
              <a:tblGrid>
                <a:gridCol w="718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1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91CE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3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0.8153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0.8873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0.6882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0.7974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0.8551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0.8882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0.7469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0.7989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0.8682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0.8765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0.7671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0.7802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115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0.8462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0.8840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0.7341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0.7922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2" name="Google Shape;128;p22"/>
          <p:cNvSpPr txBox="1"/>
          <p:nvPr/>
        </p:nvSpPr>
        <p:spPr>
          <a:xfrm>
            <a:off x="252000" y="252000"/>
            <a:ext cx="278555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262626"/>
              </a:buClr>
              <a:buSzPts val="2700"/>
            </a:pPr>
            <a:r>
              <a:rPr lang="zh-CN" altLang="en-US" sz="2800" b="1" dirty="0">
                <a:solidFill>
                  <a:srgbClr val="126188"/>
                </a:solidFill>
                <a:latin typeface="Arial" panose="020B0604020202020204"/>
                <a:ea typeface="微软雅黑" panose="020B0503020204020204" charset="-122"/>
                <a:cs typeface="+mn-ea"/>
                <a:sym typeface="Times New Roman" panose="02020603050405020304"/>
              </a:rPr>
              <a:t>成果展示：</a:t>
            </a:r>
          </a:p>
        </p:txBody>
      </p: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B060849E-69D6-3098-4D95-E5ACCFDE6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8111" y="6535135"/>
            <a:ext cx="2700000" cy="316800"/>
          </a:xfrm>
        </p:spPr>
        <p:txBody>
          <a:bodyPr>
            <a:normAutofit fontScale="92500"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10</a:t>
            </a:fld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203325" y="856615"/>
          <a:ext cx="10220325" cy="5741670"/>
        </p:xfrm>
        <a:graphic>
          <a:graphicData uri="http://schemas.openxmlformats.org/drawingml/2006/table">
            <a:tbl>
              <a:tblPr firstRow="1" bandRow="1"/>
              <a:tblGrid>
                <a:gridCol w="440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05130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Verse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>
                      <a:noFill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A8C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C29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E2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72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542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659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A8C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C29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14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E2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15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72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542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17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659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A8C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Avg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C29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Std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E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130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Dice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0.8958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0.8742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0.8153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0.8390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0.9059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0.9483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0.9543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0.9604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0.9597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0.9584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0.9569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0.9157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0.0502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0.8947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0.8751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0.8873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0.8888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0.9310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0.9462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0.9571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0.9964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0.9609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0.9606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0.9671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0.9531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0.9259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0.0410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30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IOU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0.8113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0.7765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0.6882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0.7227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0.8280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0.8836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0.9017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0.9126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0.9238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0.9225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0.9201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0.9174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0.8484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0.0813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5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0.8095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0.7779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0.7974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0.7999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0.8709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0.8979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0.9177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0.9928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0.9247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0.9242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0.9363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0.9104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0.8649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0.0692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29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Dice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0.8510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0.8551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0.8409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0.9466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0.9459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0.9336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0.9523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0.9518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0.9533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0.9383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0.9080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0.0425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0.8572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0.9000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0.9420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0.9501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0.9560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0.9323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0.9324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0.9619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0.9523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0.9169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0.0345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56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IOU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0.7702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0.7406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0.7469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0.7255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0.8029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0.8986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0.8974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0.8755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0.9089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0.9080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0.9108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0.8838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0.8344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0.0700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0.7860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0.7501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0.7989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0.9049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0.9157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0.8732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0.8340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0.8734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0.9266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0.9089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0.8484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0.0575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29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Dice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0.7477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0.7461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0.8617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0.8077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0.8381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0.9036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0.9383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0.9367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0.9372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0.9217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0.0729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95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0.8218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0.7643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0.8765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0.8817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0.8123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0.8585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0.8755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0.9208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0.9252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0.9065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0.8979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0.9207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0.8648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0.0448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829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IOU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0.5971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0.5950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0.7671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0.7570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0.6774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0.7213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0.8242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0.8838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0.8809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0.8818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0.8548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0.9408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0.7611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0.1097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0.6975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0.6185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0.7802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0.7884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0.6839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0.7521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0.7786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0.8532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0.8608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0.8290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0.8147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0.8531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0.7647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0.0682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956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Dice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0.8379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0.8238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0.8462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0.8472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0.8681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0.9076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0.9326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0.9421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0.9498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0.9496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0.9445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0.9549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0.8948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0.0451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89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0.8656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0.8322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0.8840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0.8951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0.9183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0.9498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0.9319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0.9332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0.9423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0.9420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0.9027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0.0342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829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IOU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0.7262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0.7041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0.7341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0.7350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0.8345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0.8744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0.9046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0.9041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0.8952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0.9140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0.8152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0.0722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89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190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0.7643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0.7155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0.7922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0.8022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0.8151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0.8516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0.8707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0.9064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0.8732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0.8755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0.8925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0.8263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0.0554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4960620" y="666115"/>
          <a:ext cx="718185" cy="612267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5000"/>
                    </a:prstClr>
                  </a:outerShdw>
                </a:effectLst>
              </a:tblPr>
              <a:tblGrid>
                <a:gridCol w="718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1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DA54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3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0.9059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0.9310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0.8280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0.8709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0.8907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0.9420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0.8029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0.8904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0.8077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0.8123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0.6774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0.6839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115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0.8681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0.8951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0.7695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0.8151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2" name="Google Shape;128;p22"/>
          <p:cNvSpPr txBox="1"/>
          <p:nvPr/>
        </p:nvSpPr>
        <p:spPr>
          <a:xfrm>
            <a:off x="252000" y="252000"/>
            <a:ext cx="278555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262626"/>
              </a:buClr>
              <a:buSzPts val="2700"/>
            </a:pPr>
            <a:r>
              <a:rPr lang="zh-CN" altLang="en-US" sz="2800" b="1" dirty="0">
                <a:solidFill>
                  <a:srgbClr val="126188"/>
                </a:solidFill>
                <a:latin typeface="Arial" panose="020B0604020202020204"/>
                <a:ea typeface="微软雅黑" panose="020B0503020204020204" charset="-122"/>
                <a:cs typeface="+mn-ea"/>
                <a:sym typeface="Times New Roman" panose="02020603050405020304"/>
              </a:rPr>
              <a:t>成果展示：</a:t>
            </a:r>
          </a:p>
        </p:txBody>
      </p: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6E7055BC-18E6-162F-6C67-67F96CB5F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8111" y="6535135"/>
            <a:ext cx="2700000" cy="316800"/>
          </a:xfrm>
        </p:spPr>
        <p:txBody>
          <a:bodyPr>
            <a:normAutofit fontScale="92500"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11</a:t>
            </a:fld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203325" y="856615"/>
          <a:ext cx="10220325" cy="5741670"/>
        </p:xfrm>
        <a:graphic>
          <a:graphicData uri="http://schemas.openxmlformats.org/drawingml/2006/table">
            <a:tbl>
              <a:tblPr firstRow="1" bandRow="1"/>
              <a:tblGrid>
                <a:gridCol w="440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05130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Verse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>
                      <a:noFill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A8C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C29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E2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72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542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659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A8C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C29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14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E2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15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72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542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17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659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A8C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Avg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C29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Std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E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130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Dice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0.8958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0.8742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0.8153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0.8390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0.9059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0.9483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0.9543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0.9604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0.9597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0.9584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0.9569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0.9157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0.0502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0.8947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0.8751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0.8873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0.8888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0.9310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0.9462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0.9571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0.9964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0.9609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0.9606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0.9671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0.9531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0.9259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0.0410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30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IOU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0.8113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0.7765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0.6882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0.7227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0.8280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0.8836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0.9017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0.9126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0.9238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0.9225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0.9201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0.9174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0.8484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0.0813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5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0.8095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0.7779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0.7974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0.7999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0.8709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0.8979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0.9177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0.9928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0.9247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0.9242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0.9363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0.9104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0.8649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0.0692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29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Dice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0.8510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0.8551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0.8409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0.9466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0.9459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0.9336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0.9523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0.9518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0.9533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0.9383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0.9080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0.0425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0.8572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0.9000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0.9420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0.9501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0.9560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0.9323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0.9324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0.9619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0.9523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0.9169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0.0345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56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IOU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0.7702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0.7406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0.7469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0.7255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0.8029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0.8986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0.8974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0.8755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0.9089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0.9080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0.9108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0.8838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0.8344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0.0700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0.7860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0.7501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0.7989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0.9049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0.9157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0.8732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0.8340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0.8734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0.9266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0.9089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0.8484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0.0575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29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Dice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0.7477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0.7461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0.8617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0.8077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0.8381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0.9036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0.9383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0.9367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0.9372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0.9217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0.0729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95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0.8218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0.7643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0.8765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0.8817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0.8123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0.8585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0.8755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0.9208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0.9252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0.9065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0.8979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0.9207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0.8648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0.0448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829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IOU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0.5971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0.5950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0.7671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0.7570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0.6774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0.7213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0.8242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0.8838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0.8809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0.8818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0.8548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0.9408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0.7611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0.1097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0.6975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0.6185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0.7802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0.7884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0.6839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0.7521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0.7786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0.8532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0.8608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0.8290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0.8147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0.8531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0.7647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0.0682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956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Dice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0.8379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0.8238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0.8462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0.8472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0.8681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0.9076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0.9326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0.9421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0.9498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0.9496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0.9445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0.9549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0.8948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0.0451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89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0.8656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0.8322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0.8840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0.8951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0.9183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0.9498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0.9319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0.9332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0.9423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0.9420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0.9027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0.0342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829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IOU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0.7262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0.7041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0.7341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0.7350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0.8345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0.8744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0.9046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0.9041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0.8952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0.9140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0.8152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0.0722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89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190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0.7643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0.7155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0.7922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0.8022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0.8151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0.8516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0.8707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0.9064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0.8732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0.8755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0.8925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0.8263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0.0554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6888480" y="666115"/>
          <a:ext cx="717550" cy="612267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5000"/>
                    </a:prstClr>
                  </a:outerShdw>
                </a:effectLst>
              </a:tblPr>
              <a:tblGrid>
                <a:gridCol w="71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1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14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22C2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3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0.9543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0.9964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0.9126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0.9928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0.9336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0.9323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0.8755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0.8732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0.9383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0.9208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0.8838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0.8532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115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0.9421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0.9498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0.8906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0.9064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2" name="Google Shape;128;p22"/>
          <p:cNvSpPr txBox="1"/>
          <p:nvPr/>
        </p:nvSpPr>
        <p:spPr>
          <a:xfrm>
            <a:off x="252000" y="252000"/>
            <a:ext cx="278555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262626"/>
              </a:buClr>
              <a:buSzPts val="2700"/>
            </a:pPr>
            <a:r>
              <a:rPr lang="zh-CN" altLang="en-US" sz="2800" b="1" dirty="0">
                <a:solidFill>
                  <a:srgbClr val="126188"/>
                </a:solidFill>
                <a:latin typeface="Arial" panose="020B0604020202020204"/>
                <a:ea typeface="微软雅黑" panose="020B0503020204020204" charset="-122"/>
                <a:cs typeface="+mn-ea"/>
                <a:sym typeface="Times New Roman" panose="02020603050405020304"/>
              </a:rPr>
              <a:t>成果展示：</a:t>
            </a:r>
          </a:p>
        </p:txBody>
      </p: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888C75AF-652C-1F5F-8C8C-EFBFAF5B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8111" y="6535135"/>
            <a:ext cx="2700000" cy="316800"/>
          </a:xfrm>
        </p:spPr>
        <p:txBody>
          <a:bodyPr>
            <a:normAutofit fontScale="92500"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12</a:t>
            </a:fld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8;p22"/>
          <p:cNvSpPr txBox="1"/>
          <p:nvPr/>
        </p:nvSpPr>
        <p:spPr>
          <a:xfrm>
            <a:off x="252000" y="252000"/>
            <a:ext cx="278555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262626"/>
              </a:buClr>
              <a:buSzPts val="2700"/>
            </a:pPr>
            <a:r>
              <a:rPr lang="zh-CN" altLang="en-US" sz="2800" b="1" dirty="0">
                <a:solidFill>
                  <a:srgbClr val="126188"/>
                </a:solidFill>
                <a:latin typeface="Arial" panose="020B0604020202020204"/>
                <a:ea typeface="微软雅黑" panose="020B0503020204020204" charset="-122"/>
                <a:cs typeface="+mn-ea"/>
                <a:sym typeface="Times New Roman" panose="02020603050405020304"/>
              </a:rPr>
              <a:t>成果展示：</a:t>
            </a:r>
          </a:p>
        </p:txBody>
      </p:sp>
      <p:sp>
        <p:nvSpPr>
          <p:cNvPr id="4" name="Google Shape;181;p27"/>
          <p:cNvSpPr txBox="1"/>
          <p:nvPr/>
        </p:nvSpPr>
        <p:spPr>
          <a:xfrm>
            <a:off x="252000" y="857240"/>
            <a:ext cx="3243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直观评价：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01761" y="1734553"/>
            <a:ext cx="154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Ground Truth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98705" y="136841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Case 1</a:t>
            </a:r>
            <a:endParaRPr lang="zh-CN" altLang="en-US" dirty="0"/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3098705" y="2181707"/>
            <a:ext cx="2700000" cy="4320000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398705" y="2181707"/>
            <a:ext cx="2700000" cy="4320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820969" y="1734553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Prediction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971257" y="1734553"/>
            <a:ext cx="154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Ground Truth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9815559" y="1734553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Prediction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393295" y="136522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Case 2</a:t>
            </a:r>
            <a:endParaRPr lang="zh-CN" altLang="en-US" dirty="0"/>
          </a:p>
        </p:txBody>
      </p:sp>
      <p:pic>
        <p:nvPicPr>
          <p:cNvPr id="25" name="图片 24"/>
          <p:cNvPicPr/>
          <p:nvPr/>
        </p:nvPicPr>
        <p:blipFill>
          <a:blip r:embed="rId4"/>
          <a:stretch>
            <a:fillRect/>
          </a:stretch>
        </p:blipFill>
        <p:spPr>
          <a:xfrm>
            <a:off x="9093295" y="2181707"/>
            <a:ext cx="2700000" cy="4320000"/>
          </a:xfrm>
          <a:prstGeom prst="rect">
            <a:avLst/>
          </a:prstGeom>
        </p:spPr>
      </p:pic>
      <p:pic>
        <p:nvPicPr>
          <p:cNvPr id="27" name="图片 26"/>
          <p:cNvPicPr/>
          <p:nvPr/>
        </p:nvPicPr>
        <p:blipFill>
          <a:blip r:embed="rId5"/>
          <a:stretch>
            <a:fillRect/>
          </a:stretch>
        </p:blipFill>
        <p:spPr>
          <a:xfrm>
            <a:off x="6393295" y="2181707"/>
            <a:ext cx="2700000" cy="4320000"/>
          </a:xfrm>
          <a:prstGeom prst="rect">
            <a:avLst/>
          </a:prstGeom>
        </p:spPr>
      </p:pic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CA2F7F77-AE27-AE26-1D4D-A95CE311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564" y="6540645"/>
            <a:ext cx="2700000" cy="316800"/>
          </a:xfrm>
        </p:spPr>
        <p:txBody>
          <a:bodyPr>
            <a:normAutofit fontScale="92500"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13</a:t>
            </a:fld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2095" y="252095"/>
            <a:ext cx="403796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26188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rPr>
              <a:t>Roadmap &amp; Future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18529" y="1003911"/>
            <a:ext cx="10800001" cy="3514523"/>
            <a:chOff x="695999" y="1970004"/>
            <a:chExt cx="10800001" cy="3514523"/>
          </a:xfrm>
        </p:grpSpPr>
        <p:grpSp>
          <p:nvGrpSpPr>
            <p:cNvPr id="21" name="组合 20"/>
            <p:cNvGrpSpPr/>
            <p:nvPr/>
          </p:nvGrpSpPr>
          <p:grpSpPr>
            <a:xfrm>
              <a:off x="695999" y="3468966"/>
              <a:ext cx="10800001" cy="461666"/>
              <a:chOff x="705480" y="3184041"/>
              <a:chExt cx="10800001" cy="461666"/>
            </a:xfrm>
          </p:grpSpPr>
          <p:sp>
            <p:nvSpPr>
              <p:cNvPr id="22" name="任意多边形: 形状 21"/>
              <p:cNvSpPr/>
              <p:nvPr/>
            </p:nvSpPr>
            <p:spPr>
              <a:xfrm>
                <a:off x="2500294" y="3184042"/>
                <a:ext cx="1800000" cy="461665"/>
              </a:xfrm>
              <a:custGeom>
                <a:avLst/>
                <a:gdLst>
                  <a:gd name="connsiteX0" fmla="*/ 0 w 1800000"/>
                  <a:gd name="connsiteY0" fmla="*/ 0 h 461665"/>
                  <a:gd name="connsiteX1" fmla="*/ 1800000 w 1800000"/>
                  <a:gd name="connsiteY1" fmla="*/ 0 h 461665"/>
                  <a:gd name="connsiteX2" fmla="*/ 1800000 w 1800000"/>
                  <a:gd name="connsiteY2" fmla="*/ 461665 h 461665"/>
                  <a:gd name="connsiteX3" fmla="*/ 0 w 1800000"/>
                  <a:gd name="connsiteY3" fmla="*/ 461665 h 461665"/>
                  <a:gd name="connsiteX4" fmla="*/ 0 w 1800000"/>
                  <a:gd name="connsiteY4" fmla="*/ 0 h 46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000" h="461665">
                    <a:moveTo>
                      <a:pt x="0" y="0"/>
                    </a:moveTo>
                    <a:lnTo>
                      <a:pt x="1800000" y="0"/>
                    </a:lnTo>
                    <a:lnTo>
                      <a:pt x="1800000" y="461665"/>
                    </a:lnTo>
                    <a:lnTo>
                      <a:pt x="0" y="4616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838E"/>
              </a:solidFill>
              <a:ln>
                <a:solidFill>
                  <a:srgbClr val="F583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705480" y="3184042"/>
                <a:ext cx="1794815" cy="461665"/>
              </a:xfrm>
              <a:custGeom>
                <a:avLst/>
                <a:gdLst>
                  <a:gd name="connsiteX0" fmla="*/ 230833 w 1794815"/>
                  <a:gd name="connsiteY0" fmla="*/ 0 h 461665"/>
                  <a:gd name="connsiteX1" fmla="*/ 1794815 w 1794815"/>
                  <a:gd name="connsiteY1" fmla="*/ 0 h 461665"/>
                  <a:gd name="connsiteX2" fmla="*/ 1794815 w 1794815"/>
                  <a:gd name="connsiteY2" fmla="*/ 461665 h 461665"/>
                  <a:gd name="connsiteX3" fmla="*/ 230833 w 1794815"/>
                  <a:gd name="connsiteY3" fmla="*/ 461665 h 461665"/>
                  <a:gd name="connsiteX4" fmla="*/ 4690 w 1794815"/>
                  <a:gd name="connsiteY4" fmla="*/ 277353 h 461665"/>
                  <a:gd name="connsiteX5" fmla="*/ 0 w 1794815"/>
                  <a:gd name="connsiteY5" fmla="*/ 230833 h 461665"/>
                  <a:gd name="connsiteX6" fmla="*/ 4690 w 1794815"/>
                  <a:gd name="connsiteY6" fmla="*/ 184312 h 461665"/>
                  <a:gd name="connsiteX7" fmla="*/ 230833 w 1794815"/>
                  <a:gd name="connsiteY7" fmla="*/ 0 h 46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94815" h="461665">
                    <a:moveTo>
                      <a:pt x="230833" y="0"/>
                    </a:moveTo>
                    <a:lnTo>
                      <a:pt x="1794815" y="0"/>
                    </a:lnTo>
                    <a:lnTo>
                      <a:pt x="1794815" y="461665"/>
                    </a:lnTo>
                    <a:lnTo>
                      <a:pt x="230833" y="461665"/>
                    </a:lnTo>
                    <a:cubicBezTo>
                      <a:pt x="119283" y="461665"/>
                      <a:pt x="26214" y="382540"/>
                      <a:pt x="4690" y="277353"/>
                    </a:cubicBezTo>
                    <a:lnTo>
                      <a:pt x="0" y="230833"/>
                    </a:lnTo>
                    <a:lnTo>
                      <a:pt x="4690" y="184312"/>
                    </a:lnTo>
                    <a:cubicBezTo>
                      <a:pt x="26214" y="79125"/>
                      <a:pt x="119283" y="0"/>
                      <a:pt x="230833" y="0"/>
                    </a:cubicBezTo>
                    <a:close/>
                  </a:path>
                </a:pathLst>
              </a:custGeom>
              <a:solidFill>
                <a:srgbClr val="F17D33"/>
              </a:solidFill>
              <a:ln>
                <a:solidFill>
                  <a:srgbClr val="F17D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6089924" y="3184041"/>
                <a:ext cx="1800000" cy="461666"/>
              </a:xfrm>
              <a:custGeom>
                <a:avLst/>
                <a:gdLst>
                  <a:gd name="connsiteX0" fmla="*/ 0 w 1800000"/>
                  <a:gd name="connsiteY0" fmla="*/ 0 h 461666"/>
                  <a:gd name="connsiteX1" fmla="*/ 1800000 w 1800000"/>
                  <a:gd name="connsiteY1" fmla="*/ 0 h 461666"/>
                  <a:gd name="connsiteX2" fmla="*/ 1800000 w 1800000"/>
                  <a:gd name="connsiteY2" fmla="*/ 461666 h 461666"/>
                  <a:gd name="connsiteX3" fmla="*/ 0 w 1800000"/>
                  <a:gd name="connsiteY3" fmla="*/ 461665 h 461666"/>
                  <a:gd name="connsiteX4" fmla="*/ 0 w 1800000"/>
                  <a:gd name="connsiteY4" fmla="*/ 0 h 46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000" h="461666">
                    <a:moveTo>
                      <a:pt x="0" y="0"/>
                    </a:moveTo>
                    <a:lnTo>
                      <a:pt x="1800000" y="0"/>
                    </a:lnTo>
                    <a:lnTo>
                      <a:pt x="1800000" y="461666"/>
                    </a:lnTo>
                    <a:lnTo>
                      <a:pt x="0" y="4616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6AFB8"/>
              </a:solidFill>
              <a:ln>
                <a:solidFill>
                  <a:srgbClr val="46A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4300294" y="3184042"/>
                <a:ext cx="1789630" cy="461665"/>
              </a:xfrm>
              <a:custGeom>
                <a:avLst/>
                <a:gdLst>
                  <a:gd name="connsiteX0" fmla="*/ 0 w 1789630"/>
                  <a:gd name="connsiteY0" fmla="*/ 0 h 461665"/>
                  <a:gd name="connsiteX1" fmla="*/ 1789630 w 1789630"/>
                  <a:gd name="connsiteY1" fmla="*/ 0 h 461665"/>
                  <a:gd name="connsiteX2" fmla="*/ 1789630 w 1789630"/>
                  <a:gd name="connsiteY2" fmla="*/ 461665 h 461665"/>
                  <a:gd name="connsiteX3" fmla="*/ 0 w 1789630"/>
                  <a:gd name="connsiteY3" fmla="*/ 461665 h 461665"/>
                  <a:gd name="connsiteX4" fmla="*/ 0 w 1789630"/>
                  <a:gd name="connsiteY4" fmla="*/ 0 h 46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630" h="461665">
                    <a:moveTo>
                      <a:pt x="0" y="0"/>
                    </a:moveTo>
                    <a:lnTo>
                      <a:pt x="1789630" y="0"/>
                    </a:lnTo>
                    <a:lnTo>
                      <a:pt x="1789630" y="461665"/>
                    </a:lnTo>
                    <a:lnTo>
                      <a:pt x="0" y="4616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7083"/>
              </a:solidFill>
              <a:ln>
                <a:solidFill>
                  <a:srgbClr val="9370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7889925" y="3184041"/>
                <a:ext cx="1807514" cy="461666"/>
              </a:xfrm>
              <a:custGeom>
                <a:avLst/>
                <a:gdLst>
                  <a:gd name="connsiteX0" fmla="*/ 0 w 1807514"/>
                  <a:gd name="connsiteY0" fmla="*/ 0 h 461666"/>
                  <a:gd name="connsiteX1" fmla="*/ 7514 w 1807514"/>
                  <a:gd name="connsiteY1" fmla="*/ 0 h 461666"/>
                  <a:gd name="connsiteX2" fmla="*/ 7515 w 1807514"/>
                  <a:gd name="connsiteY2" fmla="*/ 0 h 461666"/>
                  <a:gd name="connsiteX3" fmla="*/ 1807514 w 1807514"/>
                  <a:gd name="connsiteY3" fmla="*/ 0 h 461666"/>
                  <a:gd name="connsiteX4" fmla="*/ 1807514 w 1807514"/>
                  <a:gd name="connsiteY4" fmla="*/ 461666 h 461666"/>
                  <a:gd name="connsiteX5" fmla="*/ 7515 w 1807514"/>
                  <a:gd name="connsiteY5" fmla="*/ 461666 h 461666"/>
                  <a:gd name="connsiteX6" fmla="*/ 7514 w 1807514"/>
                  <a:gd name="connsiteY6" fmla="*/ 461666 h 461666"/>
                  <a:gd name="connsiteX7" fmla="*/ 0 w 1807514"/>
                  <a:gd name="connsiteY7" fmla="*/ 461666 h 46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7514" h="461666">
                    <a:moveTo>
                      <a:pt x="0" y="0"/>
                    </a:moveTo>
                    <a:lnTo>
                      <a:pt x="7514" y="0"/>
                    </a:lnTo>
                    <a:lnTo>
                      <a:pt x="7515" y="0"/>
                    </a:lnTo>
                    <a:lnTo>
                      <a:pt x="1807514" y="0"/>
                    </a:lnTo>
                    <a:lnTo>
                      <a:pt x="1807514" y="461666"/>
                    </a:lnTo>
                    <a:lnTo>
                      <a:pt x="7515" y="461666"/>
                    </a:lnTo>
                    <a:lnTo>
                      <a:pt x="7514" y="461666"/>
                    </a:lnTo>
                    <a:lnTo>
                      <a:pt x="0" y="461666"/>
                    </a:lnTo>
                    <a:close/>
                  </a:path>
                </a:pathLst>
              </a:custGeom>
              <a:solidFill>
                <a:srgbClr val="CC6F8E"/>
              </a:solidFill>
              <a:ln>
                <a:solidFill>
                  <a:srgbClr val="CC6F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9697440" y="3184041"/>
                <a:ext cx="1808041" cy="461666"/>
              </a:xfrm>
              <a:custGeom>
                <a:avLst/>
                <a:gdLst>
                  <a:gd name="connsiteX0" fmla="*/ 0 w 1808041"/>
                  <a:gd name="connsiteY0" fmla="*/ 0 h 461666"/>
                  <a:gd name="connsiteX1" fmla="*/ 1577208 w 1808041"/>
                  <a:gd name="connsiteY1" fmla="*/ 0 h 461666"/>
                  <a:gd name="connsiteX2" fmla="*/ 1808041 w 1808041"/>
                  <a:gd name="connsiteY2" fmla="*/ 230833 h 461666"/>
                  <a:gd name="connsiteX3" fmla="*/ 1808040 w 1808041"/>
                  <a:gd name="connsiteY3" fmla="*/ 230833 h 461666"/>
                  <a:gd name="connsiteX4" fmla="*/ 1577207 w 1808041"/>
                  <a:gd name="connsiteY4" fmla="*/ 461666 h 461666"/>
                  <a:gd name="connsiteX5" fmla="*/ 0 w 1808041"/>
                  <a:gd name="connsiteY5" fmla="*/ 461666 h 461666"/>
                  <a:gd name="connsiteX6" fmla="*/ 0 w 1808041"/>
                  <a:gd name="connsiteY6" fmla="*/ 0 h 46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8041" h="461666">
                    <a:moveTo>
                      <a:pt x="0" y="0"/>
                    </a:moveTo>
                    <a:lnTo>
                      <a:pt x="1577208" y="0"/>
                    </a:lnTo>
                    <a:cubicBezTo>
                      <a:pt x="1704694" y="0"/>
                      <a:pt x="1808041" y="103347"/>
                      <a:pt x="1808041" y="230833"/>
                    </a:cubicBezTo>
                    <a:lnTo>
                      <a:pt x="1808040" y="230833"/>
                    </a:lnTo>
                    <a:cubicBezTo>
                      <a:pt x="1808040" y="358319"/>
                      <a:pt x="1704693" y="461666"/>
                      <a:pt x="1577207" y="461666"/>
                    </a:cubicBezTo>
                    <a:lnTo>
                      <a:pt x="0" y="4616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9288"/>
              </a:solidFill>
              <a:ln>
                <a:solidFill>
                  <a:srgbClr val="B092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3" name="等腰三角形 2"/>
            <p:cNvSpPr/>
            <p:nvPr/>
          </p:nvSpPr>
          <p:spPr>
            <a:xfrm rot="10800000">
              <a:off x="1452793" y="3930632"/>
              <a:ext cx="276042" cy="189654"/>
            </a:xfrm>
            <a:prstGeom prst="triangle">
              <a:avLst/>
            </a:prstGeom>
            <a:solidFill>
              <a:srgbClr val="F17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10800000">
              <a:off x="5023466" y="3930632"/>
              <a:ext cx="276042" cy="189654"/>
            </a:xfrm>
            <a:prstGeom prst="triangle">
              <a:avLst/>
            </a:prstGeom>
            <a:solidFill>
              <a:srgbClr val="9370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0800000">
              <a:off x="8646180" y="3930632"/>
              <a:ext cx="276042" cy="189654"/>
            </a:xfrm>
            <a:prstGeom prst="triangle">
              <a:avLst/>
            </a:prstGeom>
            <a:solidFill>
              <a:srgbClr val="CC6F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>
              <a:off x="3257977" y="3279312"/>
              <a:ext cx="276042" cy="189654"/>
            </a:xfrm>
            <a:prstGeom prst="triangle">
              <a:avLst/>
            </a:prstGeom>
            <a:solidFill>
              <a:srgbClr val="F58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>
              <a:off x="6835772" y="3279312"/>
              <a:ext cx="276042" cy="189654"/>
            </a:xfrm>
            <a:prstGeom prst="triangle">
              <a:avLst/>
            </a:prstGeom>
            <a:solidFill>
              <a:srgbClr val="46A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>
              <a:off x="10413567" y="3279312"/>
              <a:ext cx="276042" cy="189654"/>
            </a:xfrm>
            <a:prstGeom prst="triangle">
              <a:avLst/>
            </a:prstGeom>
            <a:solidFill>
              <a:srgbClr val="B092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230567" y="1970004"/>
              <a:ext cx="720494" cy="1301759"/>
              <a:chOff x="1240048" y="1685079"/>
              <a:chExt cx="720494" cy="1301759"/>
            </a:xfrm>
          </p:grpSpPr>
          <p:cxnSp>
            <p:nvCxnSpPr>
              <p:cNvPr id="6" name="直接连接符 5"/>
              <p:cNvCxnSpPr/>
              <p:nvPr/>
            </p:nvCxnSpPr>
            <p:spPr>
              <a:xfrm flipV="1">
                <a:off x="1594040" y="2588452"/>
                <a:ext cx="0" cy="398386"/>
              </a:xfrm>
              <a:prstGeom prst="line">
                <a:avLst/>
              </a:prstGeom>
              <a:ln w="25400">
                <a:solidFill>
                  <a:srgbClr val="F17D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椭圆 8"/>
              <p:cNvSpPr/>
              <p:nvPr/>
            </p:nvSpPr>
            <p:spPr>
              <a:xfrm>
                <a:off x="1240048" y="1685079"/>
                <a:ext cx="720494" cy="720494"/>
              </a:xfrm>
              <a:prstGeom prst="ellipse">
                <a:avLst/>
              </a:prstGeom>
              <a:noFill/>
              <a:ln w="25400">
                <a:solidFill>
                  <a:srgbClr val="F17D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4801239" y="1970004"/>
              <a:ext cx="720494" cy="1301759"/>
              <a:chOff x="1240048" y="1685079"/>
              <a:chExt cx="720494" cy="1301759"/>
            </a:xfrm>
          </p:grpSpPr>
          <p:cxnSp>
            <p:nvCxnSpPr>
              <p:cNvPr id="41" name="直接连接符 40"/>
              <p:cNvCxnSpPr/>
              <p:nvPr/>
            </p:nvCxnSpPr>
            <p:spPr>
              <a:xfrm flipV="1">
                <a:off x="1594040" y="2588452"/>
                <a:ext cx="0" cy="398386"/>
              </a:xfrm>
              <a:prstGeom prst="line">
                <a:avLst/>
              </a:prstGeom>
              <a:ln w="25400">
                <a:solidFill>
                  <a:srgbClr val="9370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椭圆 41"/>
              <p:cNvSpPr/>
              <p:nvPr/>
            </p:nvSpPr>
            <p:spPr>
              <a:xfrm>
                <a:off x="1240048" y="1685079"/>
                <a:ext cx="720494" cy="720494"/>
              </a:xfrm>
              <a:prstGeom prst="ellipse">
                <a:avLst/>
              </a:prstGeom>
              <a:noFill/>
              <a:ln w="25400">
                <a:solidFill>
                  <a:srgbClr val="9370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8394645" y="1970004"/>
              <a:ext cx="720494" cy="1301759"/>
              <a:chOff x="1240048" y="1685079"/>
              <a:chExt cx="720494" cy="1301759"/>
            </a:xfrm>
          </p:grpSpPr>
          <p:cxnSp>
            <p:nvCxnSpPr>
              <p:cNvPr id="44" name="直接连接符 43"/>
              <p:cNvCxnSpPr/>
              <p:nvPr/>
            </p:nvCxnSpPr>
            <p:spPr>
              <a:xfrm flipV="1">
                <a:off x="1594040" y="2588452"/>
                <a:ext cx="0" cy="398386"/>
              </a:xfrm>
              <a:prstGeom prst="line">
                <a:avLst/>
              </a:prstGeom>
              <a:ln w="25400">
                <a:solidFill>
                  <a:srgbClr val="CC6F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椭圆 44"/>
              <p:cNvSpPr/>
              <p:nvPr/>
            </p:nvSpPr>
            <p:spPr>
              <a:xfrm>
                <a:off x="1240048" y="1685079"/>
                <a:ext cx="720494" cy="720494"/>
              </a:xfrm>
              <a:prstGeom prst="ellipse">
                <a:avLst/>
              </a:prstGeom>
              <a:noFill/>
              <a:ln w="25400">
                <a:solidFill>
                  <a:srgbClr val="CC6F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 rot="10800000">
              <a:off x="3030566" y="4182768"/>
              <a:ext cx="720494" cy="1301759"/>
              <a:chOff x="1240048" y="1685079"/>
              <a:chExt cx="720494" cy="1301759"/>
            </a:xfrm>
          </p:grpSpPr>
          <p:cxnSp>
            <p:nvCxnSpPr>
              <p:cNvPr id="47" name="直接连接符 46"/>
              <p:cNvCxnSpPr/>
              <p:nvPr/>
            </p:nvCxnSpPr>
            <p:spPr>
              <a:xfrm flipV="1">
                <a:off x="1594040" y="2588452"/>
                <a:ext cx="0" cy="398386"/>
              </a:xfrm>
              <a:prstGeom prst="line">
                <a:avLst/>
              </a:prstGeom>
              <a:ln w="25400">
                <a:solidFill>
                  <a:srgbClr val="F583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1240048" y="1685079"/>
                <a:ext cx="720494" cy="720494"/>
              </a:xfrm>
              <a:prstGeom prst="ellipse">
                <a:avLst/>
              </a:prstGeom>
              <a:noFill/>
              <a:ln w="25400">
                <a:solidFill>
                  <a:srgbClr val="F583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 rot="10800000">
              <a:off x="6613546" y="4182768"/>
              <a:ext cx="720494" cy="1301759"/>
              <a:chOff x="1240048" y="1685079"/>
              <a:chExt cx="720494" cy="1301759"/>
            </a:xfrm>
          </p:grpSpPr>
          <p:cxnSp>
            <p:nvCxnSpPr>
              <p:cNvPr id="50" name="直接连接符 49"/>
              <p:cNvCxnSpPr/>
              <p:nvPr/>
            </p:nvCxnSpPr>
            <p:spPr>
              <a:xfrm flipV="1">
                <a:off x="1594040" y="2588452"/>
                <a:ext cx="0" cy="398386"/>
              </a:xfrm>
              <a:prstGeom prst="line">
                <a:avLst/>
              </a:prstGeom>
              <a:ln w="25400">
                <a:solidFill>
                  <a:srgbClr val="46AF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椭圆 50"/>
              <p:cNvSpPr/>
              <p:nvPr/>
            </p:nvSpPr>
            <p:spPr>
              <a:xfrm>
                <a:off x="1240048" y="1685079"/>
                <a:ext cx="720494" cy="720494"/>
              </a:xfrm>
              <a:prstGeom prst="ellipse">
                <a:avLst/>
              </a:prstGeom>
              <a:noFill/>
              <a:ln w="25400">
                <a:solidFill>
                  <a:srgbClr val="46A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 rot="10800000">
              <a:off x="10191341" y="4182768"/>
              <a:ext cx="720494" cy="1301759"/>
              <a:chOff x="1240048" y="1685079"/>
              <a:chExt cx="720494" cy="1301759"/>
            </a:xfrm>
          </p:grpSpPr>
          <p:cxnSp>
            <p:nvCxnSpPr>
              <p:cNvPr id="53" name="直接连接符 52"/>
              <p:cNvCxnSpPr/>
              <p:nvPr/>
            </p:nvCxnSpPr>
            <p:spPr>
              <a:xfrm flipV="1">
                <a:off x="1594040" y="2588452"/>
                <a:ext cx="0" cy="398386"/>
              </a:xfrm>
              <a:prstGeom prst="line">
                <a:avLst/>
              </a:prstGeom>
              <a:ln w="25400">
                <a:solidFill>
                  <a:srgbClr val="B092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椭圆 53"/>
              <p:cNvSpPr/>
              <p:nvPr/>
            </p:nvSpPr>
            <p:spPr>
              <a:xfrm>
                <a:off x="1240048" y="1685079"/>
                <a:ext cx="720494" cy="720494"/>
              </a:xfrm>
              <a:prstGeom prst="ellipse">
                <a:avLst/>
              </a:prstGeom>
              <a:noFill/>
              <a:ln w="25400">
                <a:solidFill>
                  <a:srgbClr val="B092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55" name="文本框 54"/>
            <p:cNvSpPr txBox="1"/>
            <p:nvPr/>
          </p:nvSpPr>
          <p:spPr>
            <a:xfrm>
              <a:off x="1050462" y="3568612"/>
              <a:ext cx="1091073" cy="32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</a:rPr>
                <a:t>7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</a:rPr>
                <a:t>月第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</a:rPr>
                <a:t>1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</a:rPr>
                <a:t>周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840092" y="3568612"/>
              <a:ext cx="1091073" cy="32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</a:rPr>
                <a:t>7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</a:rPr>
                <a:t>月第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</a:rPr>
                <a:t>2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</a:rPr>
                <a:t>周</a:t>
              </a: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4523486" y="3568612"/>
              <a:ext cx="127605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  <a:sym typeface="+mn-ea"/>
                </a:rPr>
                <a:t>7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  <a:sym typeface="+mn-ea"/>
                </a:rPr>
                <a:t>月第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  <a:sym typeface="+mn-ea"/>
                </a:rPr>
                <a:t>3-4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  <a:sym typeface="+mn-ea"/>
                </a:rPr>
                <a:t>周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6258569" y="3568612"/>
              <a:ext cx="141437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  <a:sym typeface="+mn-ea"/>
                </a:rPr>
                <a:t>8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  <a:sym typeface="+mn-ea"/>
                </a:rPr>
                <a:t>月第</a:t>
              </a:r>
              <a:r>
                <a:rPr lang="en-US" altLang="zh-CN" sz="16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  <a:sym typeface="+mn-ea"/>
                </a:rPr>
                <a:t>1-2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  <a:sym typeface="+mn-ea"/>
                </a:rPr>
                <a:t>周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8219760" y="3568612"/>
              <a:ext cx="109107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  <a:sym typeface="+mn-ea"/>
                </a:rPr>
                <a:t>8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  <a:sym typeface="+mn-ea"/>
                </a:rPr>
                <a:t>月第</a:t>
              </a:r>
              <a:r>
                <a:rPr lang="en-US" altLang="zh-CN" sz="16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  <a:sym typeface="+mn-ea"/>
                </a:rPr>
                <a:t>3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  <a:sym typeface="+mn-ea"/>
                </a:rPr>
                <a:t>周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0006051" y="3568612"/>
              <a:ext cx="1091073" cy="32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</a:rPr>
                <a:t>往后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539608" y="2307410"/>
              <a:ext cx="1769924" cy="783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</a:rPr>
                <a:t>复现鑫君特方给到的nnUnet的demo</a:t>
              </a: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6080799" y="2253849"/>
              <a:ext cx="1835785" cy="783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  <a:sym typeface="+mn-ea"/>
                </a:rPr>
                <a:t>尝试</a:t>
              </a:r>
              <a:r>
                <a:rPr kumimoji="0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  <a:sym typeface="+mn-ea"/>
                </a:rPr>
                <a:t>多样化的损失函数</a:t>
              </a:r>
              <a:r>
                <a:rPr kumimoji="0" 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  <a:sym typeface="+mn-ea"/>
                </a:rPr>
                <a:t>，实现</a:t>
              </a:r>
              <a:r>
                <a:rPr kumimoji="0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  <a:sym typeface="+mn-ea"/>
                </a:rPr>
                <a:t>相关的集成学习</a:t>
              </a: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46959" y="2292584"/>
              <a:ext cx="180721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</a:rPr>
                <a:t>测试时数据增强（TTA）上的改动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831254" y="4431899"/>
              <a:ext cx="150622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</a:rPr>
                <a:t>熟悉项目内容，明确人员分工</a:t>
              </a: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4327564" y="4431899"/>
              <a:ext cx="1655445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</a:rPr>
                <a:t>查阅相关资料，尝试寻求突破</a:t>
              </a: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7823874" y="4431899"/>
              <a:ext cx="192151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</a:rPr>
                <a:t>使用</a:t>
              </a:r>
              <a:r>
                <a:rPr lang="zh-CN" altLang="en-US" sz="1600" b="1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  <a:sym typeface="+mn-ea"/>
                </a:rPr>
                <a:t>AutoML，实现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</a:rPr>
                <a:t>自动机器学习 </a:t>
              </a: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10412947" y="4984960"/>
              <a:ext cx="275817" cy="276746"/>
              <a:chOff x="3662024" y="1400691"/>
              <a:chExt cx="300928" cy="301942"/>
            </a:xfrm>
            <a:solidFill>
              <a:srgbClr val="B09288"/>
            </a:solidFill>
          </p:grpSpPr>
          <p:sp>
            <p:nvSpPr>
              <p:cNvPr id="74" name="Freeform 123"/>
              <p:cNvSpPr/>
              <p:nvPr/>
            </p:nvSpPr>
            <p:spPr>
              <a:xfrm>
                <a:off x="3662024" y="1400691"/>
                <a:ext cx="300928" cy="3019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75" extrusionOk="0">
                    <a:moveTo>
                      <a:pt x="11459" y="1041"/>
                    </a:moveTo>
                    <a:cubicBezTo>
                      <a:pt x="11459" y="651"/>
                      <a:pt x="11459" y="651"/>
                      <a:pt x="11459" y="651"/>
                    </a:cubicBezTo>
                    <a:cubicBezTo>
                      <a:pt x="11459" y="260"/>
                      <a:pt x="11195" y="0"/>
                      <a:pt x="10800" y="0"/>
                    </a:cubicBezTo>
                    <a:cubicBezTo>
                      <a:pt x="10405" y="0"/>
                      <a:pt x="10141" y="260"/>
                      <a:pt x="10141" y="651"/>
                    </a:cubicBezTo>
                    <a:cubicBezTo>
                      <a:pt x="10141" y="1041"/>
                      <a:pt x="10141" y="1041"/>
                      <a:pt x="10141" y="1041"/>
                    </a:cubicBezTo>
                    <a:cubicBezTo>
                      <a:pt x="0" y="1041"/>
                      <a:pt x="0" y="1041"/>
                      <a:pt x="0" y="1041"/>
                    </a:cubicBezTo>
                    <a:cubicBezTo>
                      <a:pt x="0" y="4684"/>
                      <a:pt x="0" y="4684"/>
                      <a:pt x="0" y="4684"/>
                    </a:cubicBezTo>
                    <a:cubicBezTo>
                      <a:pt x="395" y="4684"/>
                      <a:pt x="395" y="4684"/>
                      <a:pt x="395" y="4684"/>
                    </a:cubicBezTo>
                    <a:cubicBezTo>
                      <a:pt x="395" y="15875"/>
                      <a:pt x="395" y="15875"/>
                      <a:pt x="395" y="15875"/>
                    </a:cubicBezTo>
                    <a:cubicBezTo>
                      <a:pt x="395" y="16135"/>
                      <a:pt x="659" y="16395"/>
                      <a:pt x="922" y="16395"/>
                    </a:cubicBezTo>
                    <a:cubicBezTo>
                      <a:pt x="6454" y="16395"/>
                      <a:pt x="6454" y="16395"/>
                      <a:pt x="6454" y="16395"/>
                    </a:cubicBezTo>
                    <a:cubicBezTo>
                      <a:pt x="3951" y="20429"/>
                      <a:pt x="3951" y="20429"/>
                      <a:pt x="3951" y="20429"/>
                    </a:cubicBezTo>
                    <a:cubicBezTo>
                      <a:pt x="3820" y="20819"/>
                      <a:pt x="3951" y="21210"/>
                      <a:pt x="4215" y="21340"/>
                    </a:cubicBezTo>
                    <a:cubicBezTo>
                      <a:pt x="4346" y="21470"/>
                      <a:pt x="4478" y="21470"/>
                      <a:pt x="4478" y="21470"/>
                    </a:cubicBezTo>
                    <a:cubicBezTo>
                      <a:pt x="4741" y="21470"/>
                      <a:pt x="5005" y="21340"/>
                      <a:pt x="5137" y="21080"/>
                    </a:cubicBezTo>
                    <a:cubicBezTo>
                      <a:pt x="6322" y="18998"/>
                      <a:pt x="6322" y="18998"/>
                      <a:pt x="6322" y="18998"/>
                    </a:cubicBezTo>
                    <a:cubicBezTo>
                      <a:pt x="10141" y="18998"/>
                      <a:pt x="10141" y="18998"/>
                      <a:pt x="10141" y="18998"/>
                    </a:cubicBezTo>
                    <a:cubicBezTo>
                      <a:pt x="10141" y="20819"/>
                      <a:pt x="10141" y="20819"/>
                      <a:pt x="10141" y="20819"/>
                    </a:cubicBezTo>
                    <a:cubicBezTo>
                      <a:pt x="10141" y="21210"/>
                      <a:pt x="10405" y="21470"/>
                      <a:pt x="10800" y="21470"/>
                    </a:cubicBezTo>
                    <a:cubicBezTo>
                      <a:pt x="11195" y="21470"/>
                      <a:pt x="11459" y="21210"/>
                      <a:pt x="11459" y="20819"/>
                    </a:cubicBezTo>
                    <a:cubicBezTo>
                      <a:pt x="11459" y="18998"/>
                      <a:pt x="11459" y="18998"/>
                      <a:pt x="11459" y="18998"/>
                    </a:cubicBezTo>
                    <a:cubicBezTo>
                      <a:pt x="15278" y="18998"/>
                      <a:pt x="15278" y="18998"/>
                      <a:pt x="15278" y="18998"/>
                    </a:cubicBezTo>
                    <a:cubicBezTo>
                      <a:pt x="16595" y="21080"/>
                      <a:pt x="16595" y="21080"/>
                      <a:pt x="16595" y="21080"/>
                    </a:cubicBezTo>
                    <a:cubicBezTo>
                      <a:pt x="16727" y="21470"/>
                      <a:pt x="17122" y="21600"/>
                      <a:pt x="17385" y="21340"/>
                    </a:cubicBezTo>
                    <a:cubicBezTo>
                      <a:pt x="17780" y="21210"/>
                      <a:pt x="17912" y="20819"/>
                      <a:pt x="17649" y="20429"/>
                    </a:cubicBezTo>
                    <a:cubicBezTo>
                      <a:pt x="15278" y="16395"/>
                      <a:pt x="15278" y="16395"/>
                      <a:pt x="15278" y="16395"/>
                    </a:cubicBezTo>
                    <a:cubicBezTo>
                      <a:pt x="20678" y="16395"/>
                      <a:pt x="20678" y="16395"/>
                      <a:pt x="20678" y="16395"/>
                    </a:cubicBezTo>
                    <a:cubicBezTo>
                      <a:pt x="20941" y="16395"/>
                      <a:pt x="21205" y="16135"/>
                      <a:pt x="21205" y="15875"/>
                    </a:cubicBezTo>
                    <a:cubicBezTo>
                      <a:pt x="21205" y="4684"/>
                      <a:pt x="21205" y="4684"/>
                      <a:pt x="21205" y="4684"/>
                    </a:cubicBezTo>
                    <a:cubicBezTo>
                      <a:pt x="21600" y="4684"/>
                      <a:pt x="21600" y="4684"/>
                      <a:pt x="21600" y="4684"/>
                    </a:cubicBezTo>
                    <a:cubicBezTo>
                      <a:pt x="21600" y="1041"/>
                      <a:pt x="21600" y="1041"/>
                      <a:pt x="21600" y="1041"/>
                    </a:cubicBezTo>
                    <a:lnTo>
                      <a:pt x="11459" y="1041"/>
                    </a:lnTo>
                    <a:close/>
                    <a:moveTo>
                      <a:pt x="10141" y="18087"/>
                    </a:moveTo>
                    <a:cubicBezTo>
                      <a:pt x="6849" y="18087"/>
                      <a:pt x="6849" y="18087"/>
                      <a:pt x="6849" y="18087"/>
                    </a:cubicBezTo>
                    <a:cubicBezTo>
                      <a:pt x="7902" y="16395"/>
                      <a:pt x="7902" y="16395"/>
                      <a:pt x="7902" y="16395"/>
                    </a:cubicBezTo>
                    <a:cubicBezTo>
                      <a:pt x="10141" y="16395"/>
                      <a:pt x="10141" y="16395"/>
                      <a:pt x="10141" y="16395"/>
                    </a:cubicBezTo>
                    <a:lnTo>
                      <a:pt x="10141" y="18087"/>
                    </a:lnTo>
                    <a:close/>
                    <a:moveTo>
                      <a:pt x="11459" y="18087"/>
                    </a:moveTo>
                    <a:cubicBezTo>
                      <a:pt x="11459" y="16395"/>
                      <a:pt x="11459" y="16395"/>
                      <a:pt x="11459" y="16395"/>
                    </a:cubicBezTo>
                    <a:cubicBezTo>
                      <a:pt x="13698" y="16395"/>
                      <a:pt x="13698" y="16395"/>
                      <a:pt x="13698" y="16395"/>
                    </a:cubicBezTo>
                    <a:cubicBezTo>
                      <a:pt x="14751" y="18087"/>
                      <a:pt x="14751" y="18087"/>
                      <a:pt x="14751" y="18087"/>
                    </a:cubicBezTo>
                    <a:lnTo>
                      <a:pt x="11459" y="18087"/>
                    </a:lnTo>
                    <a:close/>
                    <a:moveTo>
                      <a:pt x="19888" y="15094"/>
                    </a:moveTo>
                    <a:cubicBezTo>
                      <a:pt x="1712" y="15094"/>
                      <a:pt x="1712" y="15094"/>
                      <a:pt x="1712" y="15094"/>
                    </a:cubicBezTo>
                    <a:cubicBezTo>
                      <a:pt x="1712" y="4684"/>
                      <a:pt x="1712" y="4684"/>
                      <a:pt x="1712" y="4684"/>
                    </a:cubicBezTo>
                    <a:cubicBezTo>
                      <a:pt x="19888" y="4684"/>
                      <a:pt x="19888" y="4684"/>
                      <a:pt x="19888" y="4684"/>
                    </a:cubicBezTo>
                    <a:lnTo>
                      <a:pt x="19888" y="15094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5" name="Freeform 124"/>
              <p:cNvSpPr/>
              <p:nvPr/>
            </p:nvSpPr>
            <p:spPr>
              <a:xfrm>
                <a:off x="3698947" y="1477307"/>
                <a:ext cx="230772" cy="1246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71" y="0"/>
                    </a:moveTo>
                    <a:cubicBezTo>
                      <a:pt x="18000" y="0"/>
                      <a:pt x="17143" y="1906"/>
                      <a:pt x="17143" y="4129"/>
                    </a:cubicBezTo>
                    <a:cubicBezTo>
                      <a:pt x="17143" y="4765"/>
                      <a:pt x="17143" y="5400"/>
                      <a:pt x="17314" y="5718"/>
                    </a:cubicBezTo>
                    <a:cubicBezTo>
                      <a:pt x="14743" y="10482"/>
                      <a:pt x="14743" y="10482"/>
                      <a:pt x="14743" y="10482"/>
                    </a:cubicBezTo>
                    <a:cubicBezTo>
                      <a:pt x="14400" y="10165"/>
                      <a:pt x="14057" y="10165"/>
                      <a:pt x="13714" y="10165"/>
                    </a:cubicBezTo>
                    <a:cubicBezTo>
                      <a:pt x="13200" y="10165"/>
                      <a:pt x="12686" y="10482"/>
                      <a:pt x="12171" y="11118"/>
                    </a:cubicBezTo>
                    <a:cubicBezTo>
                      <a:pt x="10114" y="8894"/>
                      <a:pt x="10114" y="8894"/>
                      <a:pt x="10114" y="8894"/>
                    </a:cubicBezTo>
                    <a:cubicBezTo>
                      <a:pt x="10114" y="8894"/>
                      <a:pt x="10114" y="8894"/>
                      <a:pt x="10114" y="8576"/>
                    </a:cubicBezTo>
                    <a:cubicBezTo>
                      <a:pt x="10114" y="6353"/>
                      <a:pt x="9086" y="4447"/>
                      <a:pt x="7886" y="4447"/>
                    </a:cubicBezTo>
                    <a:cubicBezTo>
                      <a:pt x="6686" y="4447"/>
                      <a:pt x="5657" y="6353"/>
                      <a:pt x="5657" y="8576"/>
                    </a:cubicBezTo>
                    <a:cubicBezTo>
                      <a:pt x="5657" y="9212"/>
                      <a:pt x="5657" y="9529"/>
                      <a:pt x="5829" y="9847"/>
                    </a:cubicBezTo>
                    <a:cubicBezTo>
                      <a:pt x="3257" y="13976"/>
                      <a:pt x="3257" y="13976"/>
                      <a:pt x="3257" y="13976"/>
                    </a:cubicBezTo>
                    <a:cubicBezTo>
                      <a:pt x="3086" y="13659"/>
                      <a:pt x="2571" y="13341"/>
                      <a:pt x="2229" y="13341"/>
                    </a:cubicBezTo>
                    <a:cubicBezTo>
                      <a:pt x="1029" y="13341"/>
                      <a:pt x="0" y="15247"/>
                      <a:pt x="0" y="17471"/>
                    </a:cubicBezTo>
                    <a:cubicBezTo>
                      <a:pt x="0" y="19694"/>
                      <a:pt x="1029" y="21600"/>
                      <a:pt x="2229" y="21600"/>
                    </a:cubicBezTo>
                    <a:cubicBezTo>
                      <a:pt x="3429" y="21600"/>
                      <a:pt x="4457" y="19694"/>
                      <a:pt x="4457" y="17471"/>
                    </a:cubicBezTo>
                    <a:cubicBezTo>
                      <a:pt x="4457" y="17153"/>
                      <a:pt x="4457" y="16518"/>
                      <a:pt x="4286" y="16200"/>
                    </a:cubicBezTo>
                    <a:cubicBezTo>
                      <a:pt x="6686" y="12071"/>
                      <a:pt x="6686" y="12071"/>
                      <a:pt x="6686" y="12071"/>
                    </a:cubicBezTo>
                    <a:cubicBezTo>
                      <a:pt x="7029" y="12388"/>
                      <a:pt x="7543" y="12706"/>
                      <a:pt x="7886" y="12706"/>
                    </a:cubicBezTo>
                    <a:cubicBezTo>
                      <a:pt x="8571" y="12706"/>
                      <a:pt x="9086" y="12388"/>
                      <a:pt x="9429" y="11435"/>
                    </a:cubicBezTo>
                    <a:cubicBezTo>
                      <a:pt x="11486" y="13659"/>
                      <a:pt x="11486" y="13659"/>
                      <a:pt x="11486" y="13659"/>
                    </a:cubicBezTo>
                    <a:cubicBezTo>
                      <a:pt x="11486" y="13659"/>
                      <a:pt x="11486" y="13976"/>
                      <a:pt x="11486" y="14294"/>
                    </a:cubicBezTo>
                    <a:cubicBezTo>
                      <a:pt x="11486" y="16518"/>
                      <a:pt x="12514" y="18424"/>
                      <a:pt x="13714" y="18424"/>
                    </a:cubicBezTo>
                    <a:cubicBezTo>
                      <a:pt x="14914" y="18424"/>
                      <a:pt x="15943" y="16518"/>
                      <a:pt x="15943" y="14294"/>
                    </a:cubicBezTo>
                    <a:cubicBezTo>
                      <a:pt x="15943" y="13659"/>
                      <a:pt x="15943" y="13024"/>
                      <a:pt x="15771" y="12388"/>
                    </a:cubicBezTo>
                    <a:cubicBezTo>
                      <a:pt x="18343" y="7941"/>
                      <a:pt x="18343" y="7941"/>
                      <a:pt x="18343" y="7941"/>
                    </a:cubicBezTo>
                    <a:cubicBezTo>
                      <a:pt x="18686" y="7941"/>
                      <a:pt x="19029" y="8259"/>
                      <a:pt x="19371" y="8259"/>
                    </a:cubicBezTo>
                    <a:cubicBezTo>
                      <a:pt x="20571" y="8259"/>
                      <a:pt x="21600" y="6353"/>
                      <a:pt x="21600" y="4129"/>
                    </a:cubicBezTo>
                    <a:cubicBezTo>
                      <a:pt x="21600" y="1906"/>
                      <a:pt x="20571" y="0"/>
                      <a:pt x="19371" y="0"/>
                    </a:cubicBezTo>
                    <a:close/>
                    <a:moveTo>
                      <a:pt x="2229" y="19059"/>
                    </a:moveTo>
                    <a:cubicBezTo>
                      <a:pt x="1886" y="19059"/>
                      <a:pt x="1543" y="18424"/>
                      <a:pt x="1543" y="17471"/>
                    </a:cubicBezTo>
                    <a:cubicBezTo>
                      <a:pt x="1543" y="16835"/>
                      <a:pt x="1886" y="16200"/>
                      <a:pt x="2229" y="16200"/>
                    </a:cubicBezTo>
                    <a:cubicBezTo>
                      <a:pt x="2571" y="16200"/>
                      <a:pt x="2914" y="16835"/>
                      <a:pt x="2914" y="17471"/>
                    </a:cubicBezTo>
                    <a:cubicBezTo>
                      <a:pt x="2914" y="18424"/>
                      <a:pt x="2571" y="19059"/>
                      <a:pt x="2229" y="19059"/>
                    </a:cubicBezTo>
                    <a:close/>
                    <a:moveTo>
                      <a:pt x="7886" y="9847"/>
                    </a:moveTo>
                    <a:cubicBezTo>
                      <a:pt x="7543" y="9847"/>
                      <a:pt x="7200" y="9529"/>
                      <a:pt x="7200" y="8576"/>
                    </a:cubicBezTo>
                    <a:cubicBezTo>
                      <a:pt x="7200" y="7941"/>
                      <a:pt x="7543" y="7306"/>
                      <a:pt x="7886" y="7306"/>
                    </a:cubicBezTo>
                    <a:cubicBezTo>
                      <a:pt x="8400" y="7306"/>
                      <a:pt x="8743" y="7941"/>
                      <a:pt x="8743" y="8576"/>
                    </a:cubicBezTo>
                    <a:cubicBezTo>
                      <a:pt x="8743" y="9529"/>
                      <a:pt x="8400" y="9847"/>
                      <a:pt x="7886" y="9847"/>
                    </a:cubicBezTo>
                    <a:close/>
                    <a:moveTo>
                      <a:pt x="13714" y="15565"/>
                    </a:moveTo>
                    <a:cubicBezTo>
                      <a:pt x="13371" y="15565"/>
                      <a:pt x="13029" y="14929"/>
                      <a:pt x="13029" y="14294"/>
                    </a:cubicBezTo>
                    <a:cubicBezTo>
                      <a:pt x="13029" y="13341"/>
                      <a:pt x="13371" y="12706"/>
                      <a:pt x="13714" y="12706"/>
                    </a:cubicBezTo>
                    <a:cubicBezTo>
                      <a:pt x="14057" y="12706"/>
                      <a:pt x="14400" y="13341"/>
                      <a:pt x="14400" y="14294"/>
                    </a:cubicBezTo>
                    <a:cubicBezTo>
                      <a:pt x="14400" y="14929"/>
                      <a:pt x="14057" y="15565"/>
                      <a:pt x="13714" y="15565"/>
                    </a:cubicBezTo>
                    <a:close/>
                    <a:moveTo>
                      <a:pt x="19371" y="5400"/>
                    </a:moveTo>
                    <a:cubicBezTo>
                      <a:pt x="18857" y="5400"/>
                      <a:pt x="18514" y="4765"/>
                      <a:pt x="18514" y="4129"/>
                    </a:cubicBezTo>
                    <a:cubicBezTo>
                      <a:pt x="18514" y="3494"/>
                      <a:pt x="18857" y="2859"/>
                      <a:pt x="19371" y="2859"/>
                    </a:cubicBezTo>
                    <a:cubicBezTo>
                      <a:pt x="19714" y="2859"/>
                      <a:pt x="20057" y="3494"/>
                      <a:pt x="20057" y="4129"/>
                    </a:cubicBezTo>
                    <a:cubicBezTo>
                      <a:pt x="20057" y="4765"/>
                      <a:pt x="19714" y="5400"/>
                      <a:pt x="19371" y="54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5029174" y="2194733"/>
              <a:ext cx="265396" cy="265810"/>
              <a:chOff x="4442958" y="1381757"/>
              <a:chExt cx="302774" cy="303246"/>
            </a:xfrm>
            <a:solidFill>
              <a:srgbClr val="937083"/>
            </a:solidFill>
          </p:grpSpPr>
          <p:sp>
            <p:nvSpPr>
              <p:cNvPr id="77" name="Freeform 125"/>
              <p:cNvSpPr/>
              <p:nvPr/>
            </p:nvSpPr>
            <p:spPr>
              <a:xfrm>
                <a:off x="4442958" y="1508692"/>
                <a:ext cx="302774" cy="1763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520" y="14400"/>
                    </a:moveTo>
                    <a:cubicBezTo>
                      <a:pt x="21600" y="0"/>
                      <a:pt x="21600" y="0"/>
                      <a:pt x="21600" y="0"/>
                    </a:cubicBezTo>
                    <a:cubicBezTo>
                      <a:pt x="21600" y="20025"/>
                      <a:pt x="21600" y="20025"/>
                      <a:pt x="21600" y="20025"/>
                    </a:cubicBezTo>
                    <a:cubicBezTo>
                      <a:pt x="21600" y="20925"/>
                      <a:pt x="21207" y="21600"/>
                      <a:pt x="20553" y="21600"/>
                    </a:cubicBezTo>
                    <a:cubicBezTo>
                      <a:pt x="916" y="21600"/>
                      <a:pt x="916" y="21600"/>
                      <a:pt x="916" y="21600"/>
                    </a:cubicBezTo>
                    <a:cubicBezTo>
                      <a:pt x="393" y="21600"/>
                      <a:pt x="0" y="20925"/>
                      <a:pt x="0" y="200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080" y="14400"/>
                      <a:pt x="10080" y="14400"/>
                      <a:pt x="10080" y="14400"/>
                    </a:cubicBezTo>
                    <a:cubicBezTo>
                      <a:pt x="10473" y="14850"/>
                      <a:pt x="11127" y="14850"/>
                      <a:pt x="11520" y="14400"/>
                    </a:cubicBezTo>
                    <a:close/>
                    <a:moveTo>
                      <a:pt x="15447" y="12375"/>
                    </a:moveTo>
                    <a:cubicBezTo>
                      <a:pt x="20160" y="20025"/>
                      <a:pt x="20160" y="20025"/>
                      <a:pt x="20160" y="20025"/>
                    </a:cubicBezTo>
                    <a:cubicBezTo>
                      <a:pt x="20291" y="20250"/>
                      <a:pt x="20291" y="20250"/>
                      <a:pt x="20422" y="20250"/>
                    </a:cubicBezTo>
                    <a:cubicBezTo>
                      <a:pt x="20553" y="20250"/>
                      <a:pt x="20553" y="20250"/>
                      <a:pt x="20684" y="20025"/>
                    </a:cubicBezTo>
                    <a:cubicBezTo>
                      <a:pt x="20815" y="19800"/>
                      <a:pt x="20815" y="19350"/>
                      <a:pt x="20684" y="19125"/>
                    </a:cubicBezTo>
                    <a:cubicBezTo>
                      <a:pt x="15840" y="11475"/>
                      <a:pt x="15840" y="11475"/>
                      <a:pt x="15840" y="11475"/>
                    </a:cubicBezTo>
                    <a:cubicBezTo>
                      <a:pt x="15709" y="11250"/>
                      <a:pt x="15578" y="11250"/>
                      <a:pt x="15447" y="11475"/>
                    </a:cubicBezTo>
                    <a:cubicBezTo>
                      <a:pt x="15316" y="11700"/>
                      <a:pt x="15316" y="12150"/>
                      <a:pt x="15447" y="12375"/>
                    </a:cubicBezTo>
                    <a:close/>
                    <a:moveTo>
                      <a:pt x="6153" y="11475"/>
                    </a:moveTo>
                    <a:cubicBezTo>
                      <a:pt x="6022" y="11250"/>
                      <a:pt x="5760" y="11250"/>
                      <a:pt x="5629" y="11475"/>
                    </a:cubicBezTo>
                    <a:cubicBezTo>
                      <a:pt x="916" y="19125"/>
                      <a:pt x="916" y="19125"/>
                      <a:pt x="916" y="19125"/>
                    </a:cubicBezTo>
                    <a:cubicBezTo>
                      <a:pt x="785" y="19350"/>
                      <a:pt x="785" y="19800"/>
                      <a:pt x="916" y="20025"/>
                    </a:cubicBezTo>
                    <a:cubicBezTo>
                      <a:pt x="916" y="20250"/>
                      <a:pt x="1047" y="20250"/>
                      <a:pt x="1178" y="20250"/>
                    </a:cubicBezTo>
                    <a:cubicBezTo>
                      <a:pt x="1178" y="20250"/>
                      <a:pt x="1309" y="20250"/>
                      <a:pt x="1440" y="20025"/>
                    </a:cubicBezTo>
                    <a:cubicBezTo>
                      <a:pt x="6153" y="12375"/>
                      <a:pt x="6153" y="12375"/>
                      <a:pt x="6153" y="12375"/>
                    </a:cubicBezTo>
                    <a:cubicBezTo>
                      <a:pt x="6284" y="12150"/>
                      <a:pt x="6284" y="11700"/>
                      <a:pt x="6153" y="11475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8" name="Freeform 126"/>
              <p:cNvSpPr/>
              <p:nvPr/>
            </p:nvSpPr>
            <p:spPr>
              <a:xfrm>
                <a:off x="4519076" y="1506846"/>
                <a:ext cx="169424" cy="44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0" h="21600" extrusionOk="0">
                    <a:moveTo>
                      <a:pt x="1224" y="0"/>
                    </a:moveTo>
                    <a:cubicBezTo>
                      <a:pt x="20501" y="13500"/>
                      <a:pt x="20501" y="13500"/>
                      <a:pt x="20501" y="13500"/>
                    </a:cubicBezTo>
                    <a:cubicBezTo>
                      <a:pt x="20965" y="13500"/>
                      <a:pt x="21430" y="15300"/>
                      <a:pt x="21430" y="18000"/>
                    </a:cubicBezTo>
                    <a:cubicBezTo>
                      <a:pt x="21198" y="19800"/>
                      <a:pt x="20733" y="21600"/>
                      <a:pt x="20269" y="21600"/>
                    </a:cubicBezTo>
                    <a:cubicBezTo>
                      <a:pt x="20269" y="21600"/>
                      <a:pt x="20269" y="20700"/>
                      <a:pt x="20269" y="20700"/>
                    </a:cubicBezTo>
                    <a:cubicBezTo>
                      <a:pt x="759" y="8100"/>
                      <a:pt x="759" y="8100"/>
                      <a:pt x="759" y="8100"/>
                    </a:cubicBezTo>
                    <a:cubicBezTo>
                      <a:pt x="295" y="8100"/>
                      <a:pt x="-170" y="5400"/>
                      <a:pt x="62" y="3600"/>
                    </a:cubicBezTo>
                    <a:cubicBezTo>
                      <a:pt x="62" y="1800"/>
                      <a:pt x="527" y="0"/>
                      <a:pt x="1224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9" name="Freeform 127"/>
              <p:cNvSpPr/>
              <p:nvPr/>
            </p:nvSpPr>
            <p:spPr>
              <a:xfrm>
                <a:off x="4513113" y="1540077"/>
                <a:ext cx="134772" cy="36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320"/>
                    </a:moveTo>
                    <a:cubicBezTo>
                      <a:pt x="292" y="1080"/>
                      <a:pt x="876" y="0"/>
                      <a:pt x="1751" y="0"/>
                    </a:cubicBezTo>
                    <a:cubicBezTo>
                      <a:pt x="20432" y="11880"/>
                      <a:pt x="20432" y="11880"/>
                      <a:pt x="20432" y="11880"/>
                    </a:cubicBezTo>
                    <a:cubicBezTo>
                      <a:pt x="21016" y="12960"/>
                      <a:pt x="21600" y="15120"/>
                      <a:pt x="21600" y="17280"/>
                    </a:cubicBezTo>
                    <a:cubicBezTo>
                      <a:pt x="21308" y="19440"/>
                      <a:pt x="20724" y="21600"/>
                      <a:pt x="20141" y="21600"/>
                    </a:cubicBezTo>
                    <a:cubicBezTo>
                      <a:pt x="20141" y="21600"/>
                      <a:pt x="20141" y="21600"/>
                      <a:pt x="20141" y="21600"/>
                    </a:cubicBezTo>
                    <a:cubicBezTo>
                      <a:pt x="1168" y="9720"/>
                      <a:pt x="1168" y="9720"/>
                      <a:pt x="1168" y="9720"/>
                    </a:cubicBezTo>
                    <a:cubicBezTo>
                      <a:pt x="584" y="8640"/>
                      <a:pt x="0" y="6480"/>
                      <a:pt x="0" y="432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0" name="Freeform 128"/>
              <p:cNvSpPr/>
              <p:nvPr/>
            </p:nvSpPr>
            <p:spPr>
              <a:xfrm>
                <a:off x="4556006" y="1579771"/>
                <a:ext cx="61415" cy="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34" h="21600" extrusionOk="0">
                    <a:moveTo>
                      <a:pt x="18593" y="6646"/>
                    </a:moveTo>
                    <a:cubicBezTo>
                      <a:pt x="20499" y="6646"/>
                      <a:pt x="21134" y="11631"/>
                      <a:pt x="21134" y="14954"/>
                    </a:cubicBezTo>
                    <a:cubicBezTo>
                      <a:pt x="21134" y="18277"/>
                      <a:pt x="19863" y="21600"/>
                      <a:pt x="18593" y="21600"/>
                    </a:cubicBezTo>
                    <a:cubicBezTo>
                      <a:pt x="18593" y="21600"/>
                      <a:pt x="17958" y="21600"/>
                      <a:pt x="17958" y="21600"/>
                    </a:cubicBezTo>
                    <a:cubicBezTo>
                      <a:pt x="2075" y="14954"/>
                      <a:pt x="2075" y="14954"/>
                      <a:pt x="2075" y="14954"/>
                    </a:cubicBezTo>
                    <a:cubicBezTo>
                      <a:pt x="805" y="13292"/>
                      <a:pt x="-466" y="9969"/>
                      <a:pt x="169" y="6646"/>
                    </a:cubicBezTo>
                    <a:cubicBezTo>
                      <a:pt x="169" y="1662"/>
                      <a:pt x="1440" y="0"/>
                      <a:pt x="3346" y="0"/>
                    </a:cubicBezTo>
                    <a:lnTo>
                      <a:pt x="18593" y="6646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1" name="Freeform 129"/>
              <p:cNvSpPr/>
              <p:nvPr/>
            </p:nvSpPr>
            <p:spPr>
              <a:xfrm>
                <a:off x="4446650" y="1381757"/>
                <a:ext cx="295389" cy="119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55" extrusionOk="0">
                    <a:moveTo>
                      <a:pt x="11538" y="737"/>
                    </a:moveTo>
                    <a:cubicBezTo>
                      <a:pt x="11135" y="-245"/>
                      <a:pt x="10465" y="-245"/>
                      <a:pt x="10062" y="737"/>
                    </a:cubicBezTo>
                    <a:cubicBezTo>
                      <a:pt x="0" y="20700"/>
                      <a:pt x="0" y="20700"/>
                      <a:pt x="0" y="20700"/>
                    </a:cubicBezTo>
                    <a:cubicBezTo>
                      <a:pt x="134" y="21355"/>
                      <a:pt x="402" y="21355"/>
                      <a:pt x="671" y="21355"/>
                    </a:cubicBezTo>
                    <a:cubicBezTo>
                      <a:pt x="2817" y="21355"/>
                      <a:pt x="2817" y="21355"/>
                      <a:pt x="2817" y="21355"/>
                    </a:cubicBezTo>
                    <a:cubicBezTo>
                      <a:pt x="3354" y="15137"/>
                      <a:pt x="3354" y="15137"/>
                      <a:pt x="3354" y="15137"/>
                    </a:cubicBezTo>
                    <a:cubicBezTo>
                      <a:pt x="19990" y="21355"/>
                      <a:pt x="19990" y="21355"/>
                      <a:pt x="19990" y="21355"/>
                    </a:cubicBezTo>
                    <a:cubicBezTo>
                      <a:pt x="20795" y="21355"/>
                      <a:pt x="20795" y="21355"/>
                      <a:pt x="20795" y="21355"/>
                    </a:cubicBezTo>
                    <a:cubicBezTo>
                      <a:pt x="21063" y="21355"/>
                      <a:pt x="21332" y="21355"/>
                      <a:pt x="21600" y="20700"/>
                    </a:cubicBezTo>
                    <a:lnTo>
                      <a:pt x="11538" y="737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8583159" y="2194733"/>
              <a:ext cx="330955" cy="273234"/>
              <a:chOff x="543336" y="2291474"/>
              <a:chExt cx="330955" cy="273234"/>
            </a:xfrm>
            <a:solidFill>
              <a:srgbClr val="CC6F8E"/>
            </a:solidFill>
          </p:grpSpPr>
          <p:sp>
            <p:nvSpPr>
              <p:cNvPr id="83" name="Freeform 133"/>
              <p:cNvSpPr/>
              <p:nvPr/>
            </p:nvSpPr>
            <p:spPr>
              <a:xfrm>
                <a:off x="760751" y="2391269"/>
                <a:ext cx="61848" cy="62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914" extrusionOk="0">
                    <a:moveTo>
                      <a:pt x="20965" y="6446"/>
                    </a:moveTo>
                    <a:cubicBezTo>
                      <a:pt x="20965" y="6446"/>
                      <a:pt x="20329" y="5828"/>
                      <a:pt x="20329" y="5828"/>
                    </a:cubicBezTo>
                    <a:cubicBezTo>
                      <a:pt x="17788" y="6446"/>
                      <a:pt x="17788" y="6446"/>
                      <a:pt x="17788" y="6446"/>
                    </a:cubicBezTo>
                    <a:cubicBezTo>
                      <a:pt x="17788" y="6446"/>
                      <a:pt x="17153" y="6446"/>
                      <a:pt x="17153" y="6446"/>
                    </a:cubicBezTo>
                    <a:cubicBezTo>
                      <a:pt x="17153" y="5828"/>
                      <a:pt x="15882" y="5211"/>
                      <a:pt x="15247" y="4594"/>
                    </a:cubicBezTo>
                    <a:cubicBezTo>
                      <a:pt x="15882" y="2126"/>
                      <a:pt x="15882" y="2126"/>
                      <a:pt x="15882" y="2126"/>
                    </a:cubicBezTo>
                    <a:cubicBezTo>
                      <a:pt x="16518" y="1508"/>
                      <a:pt x="15882" y="1508"/>
                      <a:pt x="15882" y="891"/>
                    </a:cubicBezTo>
                    <a:cubicBezTo>
                      <a:pt x="12706" y="274"/>
                      <a:pt x="12706" y="274"/>
                      <a:pt x="12706" y="274"/>
                    </a:cubicBezTo>
                    <a:cubicBezTo>
                      <a:pt x="12071" y="-343"/>
                      <a:pt x="11435" y="274"/>
                      <a:pt x="11435" y="274"/>
                    </a:cubicBezTo>
                    <a:cubicBezTo>
                      <a:pt x="10800" y="2743"/>
                      <a:pt x="10800" y="2743"/>
                      <a:pt x="10800" y="2743"/>
                    </a:cubicBezTo>
                    <a:cubicBezTo>
                      <a:pt x="10800" y="2743"/>
                      <a:pt x="10800" y="2743"/>
                      <a:pt x="10800" y="2743"/>
                    </a:cubicBezTo>
                    <a:cubicBezTo>
                      <a:pt x="9529" y="2743"/>
                      <a:pt x="8894" y="3360"/>
                      <a:pt x="7624" y="3360"/>
                    </a:cubicBezTo>
                    <a:cubicBezTo>
                      <a:pt x="5718" y="1508"/>
                      <a:pt x="5718" y="1508"/>
                      <a:pt x="5718" y="1508"/>
                    </a:cubicBezTo>
                    <a:cubicBezTo>
                      <a:pt x="5718" y="1508"/>
                      <a:pt x="5082" y="1508"/>
                      <a:pt x="5082" y="1508"/>
                    </a:cubicBezTo>
                    <a:cubicBezTo>
                      <a:pt x="2541" y="3977"/>
                      <a:pt x="2541" y="3977"/>
                      <a:pt x="2541" y="3977"/>
                    </a:cubicBezTo>
                    <a:cubicBezTo>
                      <a:pt x="1906" y="3977"/>
                      <a:pt x="1906" y="4594"/>
                      <a:pt x="2541" y="5211"/>
                    </a:cubicBezTo>
                    <a:cubicBezTo>
                      <a:pt x="3812" y="7063"/>
                      <a:pt x="3812" y="7063"/>
                      <a:pt x="3812" y="7063"/>
                    </a:cubicBezTo>
                    <a:cubicBezTo>
                      <a:pt x="3812" y="7063"/>
                      <a:pt x="3812" y="7063"/>
                      <a:pt x="3812" y="7063"/>
                    </a:cubicBezTo>
                    <a:cubicBezTo>
                      <a:pt x="3812" y="7063"/>
                      <a:pt x="3812" y="7680"/>
                      <a:pt x="3812" y="8297"/>
                    </a:cubicBezTo>
                    <a:cubicBezTo>
                      <a:pt x="3176" y="8297"/>
                      <a:pt x="3176" y="8914"/>
                      <a:pt x="3176" y="9531"/>
                    </a:cubicBezTo>
                    <a:cubicBezTo>
                      <a:pt x="635" y="10148"/>
                      <a:pt x="635" y="10148"/>
                      <a:pt x="635" y="10148"/>
                    </a:cubicBezTo>
                    <a:cubicBezTo>
                      <a:pt x="0" y="10148"/>
                      <a:pt x="0" y="10766"/>
                      <a:pt x="0" y="11383"/>
                    </a:cubicBezTo>
                    <a:cubicBezTo>
                      <a:pt x="635" y="14468"/>
                      <a:pt x="635" y="14468"/>
                      <a:pt x="635" y="14468"/>
                    </a:cubicBezTo>
                    <a:cubicBezTo>
                      <a:pt x="635" y="14468"/>
                      <a:pt x="1271" y="15086"/>
                      <a:pt x="1906" y="15086"/>
                    </a:cubicBezTo>
                    <a:cubicBezTo>
                      <a:pt x="4447" y="14468"/>
                      <a:pt x="4447" y="14468"/>
                      <a:pt x="4447" y="14468"/>
                    </a:cubicBezTo>
                    <a:cubicBezTo>
                      <a:pt x="4447" y="14468"/>
                      <a:pt x="4447" y="14468"/>
                      <a:pt x="4447" y="14468"/>
                    </a:cubicBezTo>
                    <a:cubicBezTo>
                      <a:pt x="5082" y="15086"/>
                      <a:pt x="5718" y="15703"/>
                      <a:pt x="6353" y="16320"/>
                    </a:cubicBezTo>
                    <a:cubicBezTo>
                      <a:pt x="5718" y="18788"/>
                      <a:pt x="5718" y="18788"/>
                      <a:pt x="5718" y="18788"/>
                    </a:cubicBezTo>
                    <a:cubicBezTo>
                      <a:pt x="5082" y="19406"/>
                      <a:pt x="5718" y="19406"/>
                      <a:pt x="5718" y="20023"/>
                    </a:cubicBezTo>
                    <a:cubicBezTo>
                      <a:pt x="8894" y="20640"/>
                      <a:pt x="8894" y="20640"/>
                      <a:pt x="8894" y="20640"/>
                    </a:cubicBezTo>
                    <a:cubicBezTo>
                      <a:pt x="9529" y="21257"/>
                      <a:pt x="10165" y="20640"/>
                      <a:pt x="10165" y="20640"/>
                    </a:cubicBezTo>
                    <a:cubicBezTo>
                      <a:pt x="10800" y="18171"/>
                      <a:pt x="10800" y="18171"/>
                      <a:pt x="10800" y="18171"/>
                    </a:cubicBezTo>
                    <a:cubicBezTo>
                      <a:pt x="10800" y="18171"/>
                      <a:pt x="10800" y="18171"/>
                      <a:pt x="10800" y="18171"/>
                    </a:cubicBezTo>
                    <a:cubicBezTo>
                      <a:pt x="12071" y="18171"/>
                      <a:pt x="13341" y="17554"/>
                      <a:pt x="13976" y="17554"/>
                    </a:cubicBezTo>
                    <a:cubicBezTo>
                      <a:pt x="15882" y="19406"/>
                      <a:pt x="15882" y="19406"/>
                      <a:pt x="15882" y="19406"/>
                    </a:cubicBezTo>
                    <a:cubicBezTo>
                      <a:pt x="15882" y="19406"/>
                      <a:pt x="16518" y="19406"/>
                      <a:pt x="16518" y="19406"/>
                    </a:cubicBezTo>
                    <a:cubicBezTo>
                      <a:pt x="19059" y="16937"/>
                      <a:pt x="19059" y="16937"/>
                      <a:pt x="19059" y="16937"/>
                    </a:cubicBezTo>
                    <a:cubicBezTo>
                      <a:pt x="19694" y="16937"/>
                      <a:pt x="19694" y="16320"/>
                      <a:pt x="19694" y="16320"/>
                    </a:cubicBezTo>
                    <a:cubicBezTo>
                      <a:pt x="17788" y="13851"/>
                      <a:pt x="17788" y="13851"/>
                      <a:pt x="17788" y="13851"/>
                    </a:cubicBezTo>
                    <a:cubicBezTo>
                      <a:pt x="17788" y="13851"/>
                      <a:pt x="17788" y="13851"/>
                      <a:pt x="17788" y="13851"/>
                    </a:cubicBezTo>
                    <a:cubicBezTo>
                      <a:pt x="17788" y="13851"/>
                      <a:pt x="17788" y="13234"/>
                      <a:pt x="18424" y="13234"/>
                    </a:cubicBezTo>
                    <a:cubicBezTo>
                      <a:pt x="18424" y="12617"/>
                      <a:pt x="18424" y="12000"/>
                      <a:pt x="18424" y="11383"/>
                    </a:cubicBezTo>
                    <a:cubicBezTo>
                      <a:pt x="20965" y="10766"/>
                      <a:pt x="20965" y="10766"/>
                      <a:pt x="20965" y="10766"/>
                    </a:cubicBezTo>
                    <a:cubicBezTo>
                      <a:pt x="21600" y="10766"/>
                      <a:pt x="21600" y="10148"/>
                      <a:pt x="21600" y="10148"/>
                    </a:cubicBezTo>
                    <a:lnTo>
                      <a:pt x="20965" y="6446"/>
                    </a:lnTo>
                    <a:close/>
                    <a:moveTo>
                      <a:pt x="14612" y="11383"/>
                    </a:moveTo>
                    <a:cubicBezTo>
                      <a:pt x="13341" y="13851"/>
                      <a:pt x="11435" y="14468"/>
                      <a:pt x="9529" y="13851"/>
                    </a:cubicBezTo>
                    <a:cubicBezTo>
                      <a:pt x="7624" y="13234"/>
                      <a:pt x="6988" y="11383"/>
                      <a:pt x="7624" y="9531"/>
                    </a:cubicBezTo>
                    <a:cubicBezTo>
                      <a:pt x="8259" y="7680"/>
                      <a:pt x="10165" y="6446"/>
                      <a:pt x="12071" y="7063"/>
                    </a:cubicBezTo>
                    <a:cubicBezTo>
                      <a:pt x="13976" y="7680"/>
                      <a:pt x="15247" y="9531"/>
                      <a:pt x="14612" y="11383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4" name="Freeform 134"/>
              <p:cNvSpPr/>
              <p:nvPr/>
            </p:nvSpPr>
            <p:spPr>
              <a:xfrm>
                <a:off x="543336" y="2300214"/>
                <a:ext cx="330955" cy="264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2" h="21490" extrusionOk="0">
                    <a:moveTo>
                      <a:pt x="21393" y="4508"/>
                    </a:moveTo>
                    <a:cubicBezTo>
                      <a:pt x="21154" y="4210"/>
                      <a:pt x="20915" y="4061"/>
                      <a:pt x="20677" y="4061"/>
                    </a:cubicBezTo>
                    <a:cubicBezTo>
                      <a:pt x="13636" y="4061"/>
                      <a:pt x="13636" y="4061"/>
                      <a:pt x="13636" y="4061"/>
                    </a:cubicBezTo>
                    <a:cubicBezTo>
                      <a:pt x="13755" y="4806"/>
                      <a:pt x="13755" y="5402"/>
                      <a:pt x="13636" y="5998"/>
                    </a:cubicBezTo>
                    <a:cubicBezTo>
                      <a:pt x="19722" y="5998"/>
                      <a:pt x="19722" y="5998"/>
                      <a:pt x="19722" y="5998"/>
                    </a:cubicBezTo>
                    <a:cubicBezTo>
                      <a:pt x="18051" y="12850"/>
                      <a:pt x="18051" y="12850"/>
                      <a:pt x="18051" y="12850"/>
                    </a:cubicBezTo>
                    <a:cubicBezTo>
                      <a:pt x="18051" y="12850"/>
                      <a:pt x="18051" y="12999"/>
                      <a:pt x="18051" y="12999"/>
                    </a:cubicBezTo>
                    <a:cubicBezTo>
                      <a:pt x="7311" y="12999"/>
                      <a:pt x="7311" y="12999"/>
                      <a:pt x="7311" y="12999"/>
                    </a:cubicBezTo>
                    <a:cubicBezTo>
                      <a:pt x="5521" y="5998"/>
                      <a:pt x="5521" y="5998"/>
                      <a:pt x="5521" y="5998"/>
                    </a:cubicBezTo>
                    <a:cubicBezTo>
                      <a:pt x="7669" y="5998"/>
                      <a:pt x="7669" y="5998"/>
                      <a:pt x="7669" y="5998"/>
                    </a:cubicBezTo>
                    <a:cubicBezTo>
                      <a:pt x="7550" y="5402"/>
                      <a:pt x="7550" y="4806"/>
                      <a:pt x="7788" y="4061"/>
                    </a:cubicBezTo>
                    <a:cubicBezTo>
                      <a:pt x="4924" y="4061"/>
                      <a:pt x="4924" y="4061"/>
                      <a:pt x="4924" y="4061"/>
                    </a:cubicBezTo>
                    <a:cubicBezTo>
                      <a:pt x="4208" y="1678"/>
                      <a:pt x="4208" y="1678"/>
                      <a:pt x="4208" y="1678"/>
                    </a:cubicBezTo>
                    <a:cubicBezTo>
                      <a:pt x="4208" y="1380"/>
                      <a:pt x="3969" y="1082"/>
                      <a:pt x="3731" y="1082"/>
                    </a:cubicBezTo>
                    <a:cubicBezTo>
                      <a:pt x="986" y="39"/>
                      <a:pt x="986" y="39"/>
                      <a:pt x="986" y="39"/>
                    </a:cubicBezTo>
                    <a:cubicBezTo>
                      <a:pt x="509" y="-110"/>
                      <a:pt x="151" y="188"/>
                      <a:pt x="31" y="635"/>
                    </a:cubicBezTo>
                    <a:cubicBezTo>
                      <a:pt x="-88" y="1231"/>
                      <a:pt x="151" y="1827"/>
                      <a:pt x="509" y="1976"/>
                    </a:cubicBezTo>
                    <a:cubicBezTo>
                      <a:pt x="2895" y="2720"/>
                      <a:pt x="2895" y="2720"/>
                      <a:pt x="2895" y="2720"/>
                    </a:cubicBezTo>
                    <a:cubicBezTo>
                      <a:pt x="5879" y="13893"/>
                      <a:pt x="5879" y="13893"/>
                      <a:pt x="5879" y="13893"/>
                    </a:cubicBezTo>
                    <a:cubicBezTo>
                      <a:pt x="5282" y="16425"/>
                      <a:pt x="5282" y="16425"/>
                      <a:pt x="5282" y="16425"/>
                    </a:cubicBezTo>
                    <a:cubicBezTo>
                      <a:pt x="4447" y="16723"/>
                      <a:pt x="3731" y="17766"/>
                      <a:pt x="3731" y="18958"/>
                    </a:cubicBezTo>
                    <a:cubicBezTo>
                      <a:pt x="3731" y="20298"/>
                      <a:pt x="4685" y="21490"/>
                      <a:pt x="5760" y="21490"/>
                    </a:cubicBezTo>
                    <a:cubicBezTo>
                      <a:pt x="6595" y="21490"/>
                      <a:pt x="7430" y="20894"/>
                      <a:pt x="7669" y="19851"/>
                    </a:cubicBezTo>
                    <a:cubicBezTo>
                      <a:pt x="13994" y="19851"/>
                      <a:pt x="13994" y="19851"/>
                      <a:pt x="13994" y="19851"/>
                    </a:cubicBezTo>
                    <a:cubicBezTo>
                      <a:pt x="14352" y="20894"/>
                      <a:pt x="15068" y="21490"/>
                      <a:pt x="15903" y="21490"/>
                    </a:cubicBezTo>
                    <a:cubicBezTo>
                      <a:pt x="17097" y="21490"/>
                      <a:pt x="17932" y="20298"/>
                      <a:pt x="17932" y="18958"/>
                    </a:cubicBezTo>
                    <a:cubicBezTo>
                      <a:pt x="17932" y="17468"/>
                      <a:pt x="17097" y="16425"/>
                      <a:pt x="15903" y="16425"/>
                    </a:cubicBezTo>
                    <a:cubicBezTo>
                      <a:pt x="15068" y="16425"/>
                      <a:pt x="14352" y="17021"/>
                      <a:pt x="13994" y="17915"/>
                    </a:cubicBezTo>
                    <a:cubicBezTo>
                      <a:pt x="7669" y="17915"/>
                      <a:pt x="7669" y="17915"/>
                      <a:pt x="7669" y="17915"/>
                    </a:cubicBezTo>
                    <a:cubicBezTo>
                      <a:pt x="7550" y="17468"/>
                      <a:pt x="7192" y="17021"/>
                      <a:pt x="6834" y="16723"/>
                    </a:cubicBezTo>
                    <a:cubicBezTo>
                      <a:pt x="7311" y="14936"/>
                      <a:pt x="7311" y="14936"/>
                      <a:pt x="7311" y="14936"/>
                    </a:cubicBezTo>
                    <a:cubicBezTo>
                      <a:pt x="18171" y="14936"/>
                      <a:pt x="18171" y="14936"/>
                      <a:pt x="18171" y="14936"/>
                    </a:cubicBezTo>
                    <a:cubicBezTo>
                      <a:pt x="19006" y="14936"/>
                      <a:pt x="19603" y="14191"/>
                      <a:pt x="19603" y="13297"/>
                    </a:cubicBezTo>
                    <a:cubicBezTo>
                      <a:pt x="21512" y="5402"/>
                      <a:pt x="21512" y="5402"/>
                      <a:pt x="21512" y="5402"/>
                    </a:cubicBezTo>
                    <a:cubicBezTo>
                      <a:pt x="21512" y="5104"/>
                      <a:pt x="21512" y="4806"/>
                      <a:pt x="21393" y="4508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5" name="Freeform 135"/>
              <p:cNvSpPr/>
              <p:nvPr/>
            </p:nvSpPr>
            <p:spPr>
              <a:xfrm>
                <a:off x="682041" y="2339172"/>
                <a:ext cx="50555" cy="504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16" h="19347" extrusionOk="0">
                    <a:moveTo>
                      <a:pt x="17016" y="2880"/>
                    </a:moveTo>
                    <a:cubicBezTo>
                      <a:pt x="20616" y="6364"/>
                      <a:pt x="20616" y="12634"/>
                      <a:pt x="17016" y="16118"/>
                    </a:cubicBezTo>
                    <a:cubicBezTo>
                      <a:pt x="13416" y="20299"/>
                      <a:pt x="6936" y="20299"/>
                      <a:pt x="3336" y="16815"/>
                    </a:cubicBezTo>
                    <a:cubicBezTo>
                      <a:pt x="-984" y="13331"/>
                      <a:pt x="-984" y="7060"/>
                      <a:pt x="2616" y="2880"/>
                    </a:cubicBezTo>
                    <a:cubicBezTo>
                      <a:pt x="6216" y="-604"/>
                      <a:pt x="12696" y="-1301"/>
                      <a:pt x="17016" y="288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7" name="Freeform 136"/>
              <p:cNvSpPr/>
              <p:nvPr/>
            </p:nvSpPr>
            <p:spPr>
              <a:xfrm>
                <a:off x="634288" y="2291474"/>
                <a:ext cx="146771" cy="1467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0" y="4050"/>
                    </a:moveTo>
                    <a:cubicBezTo>
                      <a:pt x="18900" y="3780"/>
                      <a:pt x="18900" y="3780"/>
                      <a:pt x="18900" y="3780"/>
                    </a:cubicBezTo>
                    <a:cubicBezTo>
                      <a:pt x="17820" y="2700"/>
                      <a:pt x="17820" y="2700"/>
                      <a:pt x="17820" y="2700"/>
                    </a:cubicBezTo>
                    <a:cubicBezTo>
                      <a:pt x="17550" y="2430"/>
                      <a:pt x="17550" y="2430"/>
                      <a:pt x="17550" y="2430"/>
                    </a:cubicBezTo>
                    <a:cubicBezTo>
                      <a:pt x="15930" y="3510"/>
                      <a:pt x="15930" y="3510"/>
                      <a:pt x="15930" y="3510"/>
                    </a:cubicBezTo>
                    <a:cubicBezTo>
                      <a:pt x="15660" y="3240"/>
                      <a:pt x="15120" y="2970"/>
                      <a:pt x="14850" y="2970"/>
                    </a:cubicBezTo>
                    <a:cubicBezTo>
                      <a:pt x="14850" y="810"/>
                      <a:pt x="14850" y="810"/>
                      <a:pt x="14850" y="810"/>
                    </a:cubicBezTo>
                    <a:cubicBezTo>
                      <a:pt x="14310" y="540"/>
                      <a:pt x="14310" y="540"/>
                      <a:pt x="14310" y="540"/>
                    </a:cubicBezTo>
                    <a:cubicBezTo>
                      <a:pt x="12960" y="270"/>
                      <a:pt x="12960" y="270"/>
                      <a:pt x="12960" y="270"/>
                    </a:cubicBezTo>
                    <a:cubicBezTo>
                      <a:pt x="12420" y="270"/>
                      <a:pt x="12420" y="270"/>
                      <a:pt x="12420" y="270"/>
                    </a:cubicBezTo>
                    <a:cubicBezTo>
                      <a:pt x="11610" y="1890"/>
                      <a:pt x="11610" y="1890"/>
                      <a:pt x="11610" y="1890"/>
                    </a:cubicBezTo>
                    <a:cubicBezTo>
                      <a:pt x="11340" y="1890"/>
                      <a:pt x="10800" y="1890"/>
                      <a:pt x="10260" y="1890"/>
                    </a:cubicBezTo>
                    <a:cubicBezTo>
                      <a:pt x="9450" y="0"/>
                      <a:pt x="9450" y="0"/>
                      <a:pt x="9450" y="0"/>
                    </a:cubicBezTo>
                    <a:cubicBezTo>
                      <a:pt x="8910" y="270"/>
                      <a:pt x="8910" y="270"/>
                      <a:pt x="8910" y="270"/>
                    </a:cubicBezTo>
                    <a:cubicBezTo>
                      <a:pt x="7560" y="540"/>
                      <a:pt x="7560" y="540"/>
                      <a:pt x="7560" y="540"/>
                    </a:cubicBezTo>
                    <a:cubicBezTo>
                      <a:pt x="7020" y="810"/>
                      <a:pt x="7020" y="810"/>
                      <a:pt x="7020" y="810"/>
                    </a:cubicBezTo>
                    <a:cubicBezTo>
                      <a:pt x="7290" y="2700"/>
                      <a:pt x="7290" y="2700"/>
                      <a:pt x="7290" y="2700"/>
                    </a:cubicBezTo>
                    <a:cubicBezTo>
                      <a:pt x="6750" y="2700"/>
                      <a:pt x="6210" y="2970"/>
                      <a:pt x="5940" y="3240"/>
                    </a:cubicBezTo>
                    <a:cubicBezTo>
                      <a:pt x="4320" y="2160"/>
                      <a:pt x="4320" y="2160"/>
                      <a:pt x="4320" y="2160"/>
                    </a:cubicBezTo>
                    <a:cubicBezTo>
                      <a:pt x="3780" y="2700"/>
                      <a:pt x="3780" y="2700"/>
                      <a:pt x="3780" y="2700"/>
                    </a:cubicBezTo>
                    <a:cubicBezTo>
                      <a:pt x="2970" y="3780"/>
                      <a:pt x="2970" y="3780"/>
                      <a:pt x="2970" y="3780"/>
                    </a:cubicBezTo>
                    <a:cubicBezTo>
                      <a:pt x="2430" y="4050"/>
                      <a:pt x="2430" y="4050"/>
                      <a:pt x="2430" y="4050"/>
                    </a:cubicBezTo>
                    <a:cubicBezTo>
                      <a:pt x="3510" y="5670"/>
                      <a:pt x="3510" y="5670"/>
                      <a:pt x="3510" y="5670"/>
                    </a:cubicBezTo>
                    <a:cubicBezTo>
                      <a:pt x="3240" y="5940"/>
                      <a:pt x="2970" y="6480"/>
                      <a:pt x="2970" y="6750"/>
                    </a:cubicBezTo>
                    <a:cubicBezTo>
                      <a:pt x="810" y="6480"/>
                      <a:pt x="810" y="6480"/>
                      <a:pt x="810" y="6480"/>
                    </a:cubicBezTo>
                    <a:cubicBezTo>
                      <a:pt x="810" y="7290"/>
                      <a:pt x="810" y="7290"/>
                      <a:pt x="810" y="7290"/>
                    </a:cubicBezTo>
                    <a:cubicBezTo>
                      <a:pt x="270" y="8640"/>
                      <a:pt x="270" y="8640"/>
                      <a:pt x="270" y="8640"/>
                    </a:cubicBezTo>
                    <a:cubicBezTo>
                      <a:pt x="270" y="9180"/>
                      <a:pt x="270" y="9180"/>
                      <a:pt x="270" y="9180"/>
                    </a:cubicBezTo>
                    <a:cubicBezTo>
                      <a:pt x="1890" y="9990"/>
                      <a:pt x="1890" y="9990"/>
                      <a:pt x="1890" y="9990"/>
                    </a:cubicBezTo>
                    <a:cubicBezTo>
                      <a:pt x="1890" y="10260"/>
                      <a:pt x="1890" y="10800"/>
                      <a:pt x="1890" y="11340"/>
                    </a:cubicBezTo>
                    <a:cubicBezTo>
                      <a:pt x="0" y="12150"/>
                      <a:pt x="0" y="12150"/>
                      <a:pt x="0" y="12150"/>
                    </a:cubicBezTo>
                    <a:cubicBezTo>
                      <a:pt x="270" y="12690"/>
                      <a:pt x="270" y="12690"/>
                      <a:pt x="270" y="12690"/>
                    </a:cubicBezTo>
                    <a:cubicBezTo>
                      <a:pt x="810" y="14040"/>
                      <a:pt x="810" y="14040"/>
                      <a:pt x="810" y="14040"/>
                    </a:cubicBezTo>
                    <a:cubicBezTo>
                      <a:pt x="810" y="14580"/>
                      <a:pt x="810" y="14580"/>
                      <a:pt x="810" y="14580"/>
                    </a:cubicBezTo>
                    <a:cubicBezTo>
                      <a:pt x="2700" y="14310"/>
                      <a:pt x="2700" y="14310"/>
                      <a:pt x="2700" y="14310"/>
                    </a:cubicBezTo>
                    <a:cubicBezTo>
                      <a:pt x="2970" y="14850"/>
                      <a:pt x="3240" y="15120"/>
                      <a:pt x="3510" y="15660"/>
                    </a:cubicBezTo>
                    <a:cubicBezTo>
                      <a:pt x="2160" y="17280"/>
                      <a:pt x="2160" y="17280"/>
                      <a:pt x="2160" y="17280"/>
                    </a:cubicBezTo>
                    <a:cubicBezTo>
                      <a:pt x="2700" y="17820"/>
                      <a:pt x="2700" y="17820"/>
                      <a:pt x="2700" y="17820"/>
                    </a:cubicBezTo>
                    <a:cubicBezTo>
                      <a:pt x="3780" y="18630"/>
                      <a:pt x="3780" y="18630"/>
                      <a:pt x="3780" y="18630"/>
                    </a:cubicBezTo>
                    <a:cubicBezTo>
                      <a:pt x="4050" y="19170"/>
                      <a:pt x="4050" y="19170"/>
                      <a:pt x="4050" y="19170"/>
                    </a:cubicBezTo>
                    <a:cubicBezTo>
                      <a:pt x="5670" y="17820"/>
                      <a:pt x="5670" y="17820"/>
                      <a:pt x="5670" y="17820"/>
                    </a:cubicBezTo>
                    <a:cubicBezTo>
                      <a:pt x="5940" y="18090"/>
                      <a:pt x="6480" y="18360"/>
                      <a:pt x="6750" y="18630"/>
                    </a:cubicBezTo>
                    <a:cubicBezTo>
                      <a:pt x="6750" y="20790"/>
                      <a:pt x="6750" y="20790"/>
                      <a:pt x="6750" y="20790"/>
                    </a:cubicBezTo>
                    <a:cubicBezTo>
                      <a:pt x="7290" y="20790"/>
                      <a:pt x="7290" y="20790"/>
                      <a:pt x="7290" y="20790"/>
                    </a:cubicBezTo>
                    <a:cubicBezTo>
                      <a:pt x="8640" y="21330"/>
                      <a:pt x="8640" y="21330"/>
                      <a:pt x="8640" y="21330"/>
                    </a:cubicBezTo>
                    <a:cubicBezTo>
                      <a:pt x="9180" y="21330"/>
                      <a:pt x="9180" y="21330"/>
                      <a:pt x="9180" y="21330"/>
                    </a:cubicBezTo>
                    <a:cubicBezTo>
                      <a:pt x="9990" y="19440"/>
                      <a:pt x="9990" y="19440"/>
                      <a:pt x="9990" y="19440"/>
                    </a:cubicBezTo>
                    <a:cubicBezTo>
                      <a:pt x="10530" y="19710"/>
                      <a:pt x="10800" y="19710"/>
                      <a:pt x="11340" y="19710"/>
                    </a:cubicBezTo>
                    <a:cubicBezTo>
                      <a:pt x="12150" y="21600"/>
                      <a:pt x="12150" y="21600"/>
                      <a:pt x="12150" y="21600"/>
                    </a:cubicBezTo>
                    <a:cubicBezTo>
                      <a:pt x="12690" y="21330"/>
                      <a:pt x="12690" y="21330"/>
                      <a:pt x="12690" y="21330"/>
                    </a:cubicBezTo>
                    <a:cubicBezTo>
                      <a:pt x="14310" y="20790"/>
                      <a:pt x="14310" y="20790"/>
                      <a:pt x="14310" y="20790"/>
                    </a:cubicBezTo>
                    <a:cubicBezTo>
                      <a:pt x="14850" y="20790"/>
                      <a:pt x="14850" y="20790"/>
                      <a:pt x="14850" y="20790"/>
                    </a:cubicBezTo>
                    <a:cubicBezTo>
                      <a:pt x="14580" y="18900"/>
                      <a:pt x="14580" y="18900"/>
                      <a:pt x="14580" y="18900"/>
                    </a:cubicBezTo>
                    <a:cubicBezTo>
                      <a:pt x="14850" y="18630"/>
                      <a:pt x="15390" y="18360"/>
                      <a:pt x="15660" y="18090"/>
                    </a:cubicBezTo>
                    <a:cubicBezTo>
                      <a:pt x="17280" y="19440"/>
                      <a:pt x="17280" y="19440"/>
                      <a:pt x="17280" y="19440"/>
                    </a:cubicBezTo>
                    <a:cubicBezTo>
                      <a:pt x="17820" y="18900"/>
                      <a:pt x="17820" y="18900"/>
                      <a:pt x="17820" y="18900"/>
                    </a:cubicBezTo>
                    <a:cubicBezTo>
                      <a:pt x="18900" y="17820"/>
                      <a:pt x="18900" y="17820"/>
                      <a:pt x="18900" y="17820"/>
                    </a:cubicBezTo>
                    <a:cubicBezTo>
                      <a:pt x="19170" y="17550"/>
                      <a:pt x="19170" y="17550"/>
                      <a:pt x="19170" y="17550"/>
                    </a:cubicBezTo>
                    <a:cubicBezTo>
                      <a:pt x="18090" y="15930"/>
                      <a:pt x="18090" y="15930"/>
                      <a:pt x="18090" y="15930"/>
                    </a:cubicBezTo>
                    <a:cubicBezTo>
                      <a:pt x="18360" y="15660"/>
                      <a:pt x="18630" y="15120"/>
                      <a:pt x="18900" y="14850"/>
                    </a:cubicBezTo>
                    <a:cubicBezTo>
                      <a:pt x="20790" y="14850"/>
                      <a:pt x="20790" y="14850"/>
                      <a:pt x="20790" y="14850"/>
                    </a:cubicBezTo>
                    <a:cubicBezTo>
                      <a:pt x="21060" y="14310"/>
                      <a:pt x="21060" y="14310"/>
                      <a:pt x="21060" y="14310"/>
                    </a:cubicBezTo>
                    <a:cubicBezTo>
                      <a:pt x="21330" y="12960"/>
                      <a:pt x="21330" y="12960"/>
                      <a:pt x="21330" y="12960"/>
                    </a:cubicBezTo>
                    <a:cubicBezTo>
                      <a:pt x="21330" y="12420"/>
                      <a:pt x="21330" y="12420"/>
                      <a:pt x="21330" y="12420"/>
                    </a:cubicBezTo>
                    <a:cubicBezTo>
                      <a:pt x="19710" y="11610"/>
                      <a:pt x="19710" y="11610"/>
                      <a:pt x="19710" y="11610"/>
                    </a:cubicBezTo>
                    <a:cubicBezTo>
                      <a:pt x="19710" y="11070"/>
                      <a:pt x="19710" y="10800"/>
                      <a:pt x="19710" y="10260"/>
                    </a:cubicBezTo>
                    <a:cubicBezTo>
                      <a:pt x="21600" y="9450"/>
                      <a:pt x="21600" y="9450"/>
                      <a:pt x="21600" y="9450"/>
                    </a:cubicBezTo>
                    <a:cubicBezTo>
                      <a:pt x="21330" y="8910"/>
                      <a:pt x="21330" y="8910"/>
                      <a:pt x="21330" y="8910"/>
                    </a:cubicBezTo>
                    <a:cubicBezTo>
                      <a:pt x="21060" y="7290"/>
                      <a:pt x="21060" y="7290"/>
                      <a:pt x="21060" y="7290"/>
                    </a:cubicBezTo>
                    <a:cubicBezTo>
                      <a:pt x="20790" y="6750"/>
                      <a:pt x="20790" y="6750"/>
                      <a:pt x="20790" y="6750"/>
                    </a:cubicBezTo>
                    <a:cubicBezTo>
                      <a:pt x="18900" y="7020"/>
                      <a:pt x="18900" y="7020"/>
                      <a:pt x="18900" y="7020"/>
                    </a:cubicBezTo>
                    <a:cubicBezTo>
                      <a:pt x="18630" y="6750"/>
                      <a:pt x="18360" y="6210"/>
                      <a:pt x="18090" y="5940"/>
                    </a:cubicBezTo>
                    <a:lnTo>
                      <a:pt x="19440" y="4050"/>
                    </a:lnTo>
                    <a:close/>
                    <a:moveTo>
                      <a:pt x="15390" y="15120"/>
                    </a:moveTo>
                    <a:cubicBezTo>
                      <a:pt x="12960" y="17550"/>
                      <a:pt x="9180" y="17550"/>
                      <a:pt x="6480" y="15120"/>
                    </a:cubicBezTo>
                    <a:cubicBezTo>
                      <a:pt x="4050" y="12960"/>
                      <a:pt x="4050" y="8910"/>
                      <a:pt x="6210" y="6480"/>
                    </a:cubicBezTo>
                    <a:cubicBezTo>
                      <a:pt x="8640" y="4050"/>
                      <a:pt x="12420" y="3780"/>
                      <a:pt x="15120" y="6210"/>
                    </a:cubicBezTo>
                    <a:cubicBezTo>
                      <a:pt x="17550" y="8640"/>
                      <a:pt x="17820" y="12690"/>
                      <a:pt x="15390" y="1512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1435618" y="2182637"/>
              <a:ext cx="366091" cy="295227"/>
              <a:chOff x="2864469" y="3138844"/>
              <a:chExt cx="366091" cy="295227"/>
            </a:xfrm>
            <a:solidFill>
              <a:srgbClr val="F17D33"/>
            </a:solidFill>
          </p:grpSpPr>
          <p:sp>
            <p:nvSpPr>
              <p:cNvPr id="89" name="Freeform 40"/>
              <p:cNvSpPr/>
              <p:nvPr/>
            </p:nvSpPr>
            <p:spPr>
              <a:xfrm>
                <a:off x="2904162" y="3209948"/>
                <a:ext cx="158777" cy="950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6" h="21600" extrusionOk="0">
                    <a:moveTo>
                      <a:pt x="17007" y="21600"/>
                    </a:moveTo>
                    <a:cubicBezTo>
                      <a:pt x="19490" y="21600"/>
                      <a:pt x="21476" y="18277"/>
                      <a:pt x="21476" y="14123"/>
                    </a:cubicBezTo>
                    <a:cubicBezTo>
                      <a:pt x="21476" y="9969"/>
                      <a:pt x="21476" y="9969"/>
                      <a:pt x="21476" y="9969"/>
                    </a:cubicBezTo>
                    <a:cubicBezTo>
                      <a:pt x="20979" y="8308"/>
                      <a:pt x="19986" y="7477"/>
                      <a:pt x="18993" y="7477"/>
                    </a:cubicBezTo>
                    <a:cubicBezTo>
                      <a:pt x="15021" y="7477"/>
                      <a:pt x="15021" y="7477"/>
                      <a:pt x="15021" y="7477"/>
                    </a:cubicBezTo>
                    <a:cubicBezTo>
                      <a:pt x="15021" y="7062"/>
                      <a:pt x="15021" y="7062"/>
                      <a:pt x="15021" y="7062"/>
                    </a:cubicBezTo>
                    <a:cubicBezTo>
                      <a:pt x="15021" y="3323"/>
                      <a:pt x="13283" y="0"/>
                      <a:pt x="11048" y="0"/>
                    </a:cubicBezTo>
                    <a:cubicBezTo>
                      <a:pt x="5586" y="0"/>
                      <a:pt x="5586" y="0"/>
                      <a:pt x="5586" y="0"/>
                    </a:cubicBezTo>
                    <a:cubicBezTo>
                      <a:pt x="3352" y="0"/>
                      <a:pt x="1614" y="3323"/>
                      <a:pt x="1614" y="7062"/>
                    </a:cubicBezTo>
                    <a:cubicBezTo>
                      <a:pt x="1614" y="7477"/>
                      <a:pt x="1614" y="7477"/>
                      <a:pt x="1614" y="7477"/>
                    </a:cubicBezTo>
                    <a:cubicBezTo>
                      <a:pt x="373" y="7477"/>
                      <a:pt x="373" y="7477"/>
                      <a:pt x="373" y="7477"/>
                    </a:cubicBezTo>
                    <a:cubicBezTo>
                      <a:pt x="-124" y="10800"/>
                      <a:pt x="-124" y="14123"/>
                      <a:pt x="373" y="17446"/>
                    </a:cubicBezTo>
                    <a:cubicBezTo>
                      <a:pt x="621" y="19108"/>
                      <a:pt x="869" y="20354"/>
                      <a:pt x="1366" y="21600"/>
                    </a:cubicBezTo>
                    <a:cubicBezTo>
                      <a:pt x="7573" y="21600"/>
                      <a:pt x="7573" y="21600"/>
                      <a:pt x="7573" y="21600"/>
                    </a:cubicBezTo>
                    <a:cubicBezTo>
                      <a:pt x="7573" y="20769"/>
                      <a:pt x="7573" y="20769"/>
                      <a:pt x="7573" y="20769"/>
                    </a:cubicBezTo>
                    <a:cubicBezTo>
                      <a:pt x="7573" y="19938"/>
                      <a:pt x="7821" y="19523"/>
                      <a:pt x="8069" y="19523"/>
                    </a:cubicBezTo>
                    <a:cubicBezTo>
                      <a:pt x="8814" y="19523"/>
                      <a:pt x="8814" y="19523"/>
                      <a:pt x="8814" y="19523"/>
                    </a:cubicBezTo>
                    <a:cubicBezTo>
                      <a:pt x="9062" y="19523"/>
                      <a:pt x="9310" y="19938"/>
                      <a:pt x="9310" y="20769"/>
                    </a:cubicBezTo>
                    <a:cubicBezTo>
                      <a:pt x="9310" y="21600"/>
                      <a:pt x="9310" y="21600"/>
                      <a:pt x="9310" y="21600"/>
                    </a:cubicBezTo>
                    <a:lnTo>
                      <a:pt x="17007" y="21600"/>
                    </a:lnTo>
                    <a:close/>
                    <a:moveTo>
                      <a:pt x="3848" y="7477"/>
                    </a:moveTo>
                    <a:cubicBezTo>
                      <a:pt x="3848" y="7062"/>
                      <a:pt x="3848" y="7062"/>
                      <a:pt x="3848" y="7062"/>
                    </a:cubicBezTo>
                    <a:cubicBezTo>
                      <a:pt x="3848" y="4985"/>
                      <a:pt x="4593" y="3738"/>
                      <a:pt x="5586" y="3738"/>
                    </a:cubicBezTo>
                    <a:cubicBezTo>
                      <a:pt x="11048" y="3738"/>
                      <a:pt x="11048" y="3738"/>
                      <a:pt x="11048" y="3738"/>
                    </a:cubicBezTo>
                    <a:cubicBezTo>
                      <a:pt x="12042" y="3738"/>
                      <a:pt x="13035" y="4985"/>
                      <a:pt x="13035" y="7062"/>
                    </a:cubicBezTo>
                    <a:cubicBezTo>
                      <a:pt x="13035" y="7477"/>
                      <a:pt x="13035" y="7477"/>
                      <a:pt x="13035" y="7477"/>
                    </a:cubicBezTo>
                    <a:lnTo>
                      <a:pt x="3848" y="7477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0" name="Freeform 41"/>
              <p:cNvSpPr/>
              <p:nvPr/>
            </p:nvSpPr>
            <p:spPr>
              <a:xfrm>
                <a:off x="2919859" y="3292103"/>
                <a:ext cx="146771" cy="62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770" y="20965"/>
                    </a:moveTo>
                    <a:cubicBezTo>
                      <a:pt x="17280" y="19059"/>
                      <a:pt x="19980" y="13976"/>
                      <a:pt x="21600" y="7624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20790" y="5082"/>
                      <a:pt x="18630" y="8259"/>
                      <a:pt x="16200" y="8259"/>
                    </a:cubicBezTo>
                    <a:cubicBezTo>
                      <a:pt x="7830" y="8259"/>
                      <a:pt x="7830" y="8259"/>
                      <a:pt x="7830" y="8259"/>
                    </a:cubicBezTo>
                    <a:cubicBezTo>
                      <a:pt x="7830" y="10165"/>
                      <a:pt x="7830" y="10165"/>
                      <a:pt x="7830" y="10165"/>
                    </a:cubicBezTo>
                    <a:cubicBezTo>
                      <a:pt x="7830" y="10800"/>
                      <a:pt x="7560" y="11435"/>
                      <a:pt x="7290" y="11435"/>
                    </a:cubicBezTo>
                    <a:cubicBezTo>
                      <a:pt x="6480" y="11435"/>
                      <a:pt x="6480" y="11435"/>
                      <a:pt x="6480" y="11435"/>
                    </a:cubicBezTo>
                    <a:cubicBezTo>
                      <a:pt x="6210" y="11435"/>
                      <a:pt x="5940" y="10800"/>
                      <a:pt x="5940" y="10165"/>
                    </a:cubicBezTo>
                    <a:cubicBezTo>
                      <a:pt x="5940" y="8259"/>
                      <a:pt x="5940" y="8259"/>
                      <a:pt x="5940" y="8259"/>
                    </a:cubicBezTo>
                    <a:cubicBezTo>
                      <a:pt x="0" y="8259"/>
                      <a:pt x="0" y="8259"/>
                      <a:pt x="0" y="8259"/>
                    </a:cubicBezTo>
                    <a:cubicBezTo>
                      <a:pt x="2430" y="16518"/>
                      <a:pt x="6210" y="21600"/>
                      <a:pt x="10800" y="21600"/>
                    </a:cubicBezTo>
                    <a:cubicBezTo>
                      <a:pt x="11880" y="21600"/>
                      <a:pt x="12690" y="21600"/>
                      <a:pt x="13770" y="20965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1" name="Freeform 42"/>
              <p:cNvSpPr/>
              <p:nvPr/>
            </p:nvSpPr>
            <p:spPr>
              <a:xfrm>
                <a:off x="2864469" y="3138844"/>
                <a:ext cx="366091" cy="2952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42" h="20621" extrusionOk="0">
                    <a:moveTo>
                      <a:pt x="19942" y="17120"/>
                    </a:moveTo>
                    <a:cubicBezTo>
                      <a:pt x="15808" y="13669"/>
                      <a:pt x="15808" y="13669"/>
                      <a:pt x="15808" y="13669"/>
                    </a:cubicBezTo>
                    <a:cubicBezTo>
                      <a:pt x="15394" y="13414"/>
                      <a:pt x="14981" y="13414"/>
                      <a:pt x="14568" y="13414"/>
                    </a:cubicBezTo>
                    <a:cubicBezTo>
                      <a:pt x="14464" y="13542"/>
                      <a:pt x="14258" y="13542"/>
                      <a:pt x="14154" y="13669"/>
                    </a:cubicBezTo>
                    <a:cubicBezTo>
                      <a:pt x="13534" y="13158"/>
                      <a:pt x="13534" y="13158"/>
                      <a:pt x="13534" y="13158"/>
                    </a:cubicBezTo>
                    <a:cubicBezTo>
                      <a:pt x="14361" y="11241"/>
                      <a:pt x="14568" y="9068"/>
                      <a:pt x="14154" y="6768"/>
                    </a:cubicBezTo>
                    <a:cubicBezTo>
                      <a:pt x="13224" y="2039"/>
                      <a:pt x="9400" y="-901"/>
                      <a:pt x="5473" y="249"/>
                    </a:cubicBezTo>
                    <a:cubicBezTo>
                      <a:pt x="1649" y="1400"/>
                      <a:pt x="-728" y="6256"/>
                      <a:pt x="202" y="10985"/>
                    </a:cubicBezTo>
                    <a:cubicBezTo>
                      <a:pt x="1132" y="15714"/>
                      <a:pt x="5060" y="18654"/>
                      <a:pt x="8883" y="17504"/>
                    </a:cubicBezTo>
                    <a:cubicBezTo>
                      <a:pt x="10434" y="16992"/>
                      <a:pt x="11674" y="15970"/>
                      <a:pt x="12604" y="14692"/>
                    </a:cubicBezTo>
                    <a:cubicBezTo>
                      <a:pt x="13328" y="15203"/>
                      <a:pt x="13328" y="15203"/>
                      <a:pt x="13328" y="15203"/>
                    </a:cubicBezTo>
                    <a:cubicBezTo>
                      <a:pt x="13328" y="15842"/>
                      <a:pt x="13534" y="16609"/>
                      <a:pt x="14051" y="16992"/>
                    </a:cubicBezTo>
                    <a:cubicBezTo>
                      <a:pt x="18185" y="20316"/>
                      <a:pt x="18185" y="20316"/>
                      <a:pt x="18185" y="20316"/>
                    </a:cubicBezTo>
                    <a:cubicBezTo>
                      <a:pt x="18598" y="20571"/>
                      <a:pt x="19012" y="20699"/>
                      <a:pt x="19425" y="20571"/>
                    </a:cubicBezTo>
                    <a:cubicBezTo>
                      <a:pt x="19839" y="20443"/>
                      <a:pt x="20149" y="20188"/>
                      <a:pt x="20355" y="19677"/>
                    </a:cubicBezTo>
                    <a:cubicBezTo>
                      <a:pt x="20872" y="18782"/>
                      <a:pt x="20665" y="17632"/>
                      <a:pt x="19942" y="17120"/>
                    </a:cubicBezTo>
                    <a:close/>
                    <a:moveTo>
                      <a:pt x="8573" y="15842"/>
                    </a:moveTo>
                    <a:cubicBezTo>
                      <a:pt x="5473" y="16865"/>
                      <a:pt x="2269" y="14436"/>
                      <a:pt x="1546" y="10602"/>
                    </a:cubicBezTo>
                    <a:cubicBezTo>
                      <a:pt x="822" y="6768"/>
                      <a:pt x="2683" y="2806"/>
                      <a:pt x="5783" y="1911"/>
                    </a:cubicBezTo>
                    <a:cubicBezTo>
                      <a:pt x="8987" y="888"/>
                      <a:pt x="12087" y="3317"/>
                      <a:pt x="12914" y="7151"/>
                    </a:cubicBezTo>
                    <a:cubicBezTo>
                      <a:pt x="13638" y="11113"/>
                      <a:pt x="11674" y="14948"/>
                      <a:pt x="8573" y="15842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92" name="组合 2"/>
            <p:cNvGrpSpPr/>
            <p:nvPr/>
          </p:nvGrpSpPr>
          <p:grpSpPr>
            <a:xfrm>
              <a:off x="6847327" y="4984960"/>
              <a:ext cx="252927" cy="318466"/>
              <a:chOff x="0" y="0"/>
              <a:chExt cx="613110" cy="771981"/>
            </a:xfrm>
            <a:solidFill>
              <a:srgbClr val="46AFB8"/>
            </a:solidFill>
          </p:grpSpPr>
          <p:sp>
            <p:nvSpPr>
              <p:cNvPr id="93" name="Freeform 66"/>
              <p:cNvSpPr/>
              <p:nvPr/>
            </p:nvSpPr>
            <p:spPr>
              <a:xfrm>
                <a:off x="0" y="-1"/>
                <a:ext cx="613111" cy="7719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52" y="0"/>
                      <a:pt x="0" y="3848"/>
                      <a:pt x="0" y="8566"/>
                    </a:cubicBezTo>
                    <a:cubicBezTo>
                      <a:pt x="0" y="13283"/>
                      <a:pt x="10800" y="21600"/>
                      <a:pt x="10800" y="21600"/>
                    </a:cubicBezTo>
                    <a:cubicBezTo>
                      <a:pt x="10800" y="21600"/>
                      <a:pt x="21600" y="13283"/>
                      <a:pt x="21600" y="8566"/>
                    </a:cubicBezTo>
                    <a:cubicBezTo>
                      <a:pt x="21600" y="3848"/>
                      <a:pt x="16748" y="0"/>
                      <a:pt x="10800" y="0"/>
                    </a:cubicBezTo>
                    <a:close/>
                    <a:moveTo>
                      <a:pt x="17843" y="10055"/>
                    </a:moveTo>
                    <a:cubicBezTo>
                      <a:pt x="17687" y="10303"/>
                      <a:pt x="17687" y="10303"/>
                      <a:pt x="17687" y="10303"/>
                    </a:cubicBezTo>
                    <a:cubicBezTo>
                      <a:pt x="17217" y="11048"/>
                      <a:pt x="17217" y="11048"/>
                      <a:pt x="17217" y="11048"/>
                    </a:cubicBezTo>
                    <a:cubicBezTo>
                      <a:pt x="17061" y="11421"/>
                      <a:pt x="17061" y="11421"/>
                      <a:pt x="17061" y="11421"/>
                    </a:cubicBezTo>
                    <a:cubicBezTo>
                      <a:pt x="15809" y="11048"/>
                      <a:pt x="15809" y="11048"/>
                      <a:pt x="15809" y="11048"/>
                    </a:cubicBezTo>
                    <a:cubicBezTo>
                      <a:pt x="15496" y="11297"/>
                      <a:pt x="15339" y="11545"/>
                      <a:pt x="15183" y="11669"/>
                    </a:cubicBezTo>
                    <a:cubicBezTo>
                      <a:pt x="15809" y="12538"/>
                      <a:pt x="15809" y="12538"/>
                      <a:pt x="15809" y="12538"/>
                    </a:cubicBezTo>
                    <a:cubicBezTo>
                      <a:pt x="15496" y="12786"/>
                      <a:pt x="15496" y="12786"/>
                      <a:pt x="15496" y="12786"/>
                    </a:cubicBezTo>
                    <a:cubicBezTo>
                      <a:pt x="14713" y="13283"/>
                      <a:pt x="14713" y="13283"/>
                      <a:pt x="14713" y="13283"/>
                    </a:cubicBezTo>
                    <a:cubicBezTo>
                      <a:pt x="14400" y="13407"/>
                      <a:pt x="14400" y="13407"/>
                      <a:pt x="14400" y="13407"/>
                    </a:cubicBezTo>
                    <a:cubicBezTo>
                      <a:pt x="13304" y="12662"/>
                      <a:pt x="13304" y="12662"/>
                      <a:pt x="13304" y="12662"/>
                    </a:cubicBezTo>
                    <a:cubicBezTo>
                      <a:pt x="12991" y="12786"/>
                      <a:pt x="12678" y="12786"/>
                      <a:pt x="12365" y="12910"/>
                    </a:cubicBezTo>
                    <a:cubicBezTo>
                      <a:pt x="12365" y="13903"/>
                      <a:pt x="12365" y="13903"/>
                      <a:pt x="12365" y="13903"/>
                    </a:cubicBezTo>
                    <a:cubicBezTo>
                      <a:pt x="12052" y="14028"/>
                      <a:pt x="12052" y="14028"/>
                      <a:pt x="12052" y="14028"/>
                    </a:cubicBezTo>
                    <a:cubicBezTo>
                      <a:pt x="10957" y="14152"/>
                      <a:pt x="10957" y="14152"/>
                      <a:pt x="10957" y="14152"/>
                    </a:cubicBezTo>
                    <a:cubicBezTo>
                      <a:pt x="10643" y="14152"/>
                      <a:pt x="10643" y="14152"/>
                      <a:pt x="10643" y="14152"/>
                    </a:cubicBezTo>
                    <a:cubicBezTo>
                      <a:pt x="10174" y="13034"/>
                      <a:pt x="10174" y="13034"/>
                      <a:pt x="10174" y="13034"/>
                    </a:cubicBezTo>
                    <a:cubicBezTo>
                      <a:pt x="9861" y="13034"/>
                      <a:pt x="9548" y="13034"/>
                      <a:pt x="9391" y="12910"/>
                    </a:cubicBezTo>
                    <a:cubicBezTo>
                      <a:pt x="8609" y="13779"/>
                      <a:pt x="8609" y="13779"/>
                      <a:pt x="8609" y="13779"/>
                    </a:cubicBezTo>
                    <a:cubicBezTo>
                      <a:pt x="8296" y="13655"/>
                      <a:pt x="8296" y="13655"/>
                      <a:pt x="8296" y="13655"/>
                    </a:cubicBezTo>
                    <a:cubicBezTo>
                      <a:pt x="7357" y="13407"/>
                      <a:pt x="7357" y="13407"/>
                      <a:pt x="7357" y="13407"/>
                    </a:cubicBezTo>
                    <a:cubicBezTo>
                      <a:pt x="7043" y="13283"/>
                      <a:pt x="7043" y="13283"/>
                      <a:pt x="7043" y="13283"/>
                    </a:cubicBezTo>
                    <a:cubicBezTo>
                      <a:pt x="7357" y="12166"/>
                      <a:pt x="7357" y="12166"/>
                      <a:pt x="7357" y="12166"/>
                    </a:cubicBezTo>
                    <a:cubicBezTo>
                      <a:pt x="7043" y="12041"/>
                      <a:pt x="6887" y="11917"/>
                      <a:pt x="6574" y="11669"/>
                    </a:cubicBezTo>
                    <a:cubicBezTo>
                      <a:pt x="5478" y="12166"/>
                      <a:pt x="5478" y="12166"/>
                      <a:pt x="5478" y="12166"/>
                    </a:cubicBezTo>
                    <a:cubicBezTo>
                      <a:pt x="5165" y="11917"/>
                      <a:pt x="5165" y="11917"/>
                      <a:pt x="5165" y="11917"/>
                    </a:cubicBezTo>
                    <a:cubicBezTo>
                      <a:pt x="4539" y="11297"/>
                      <a:pt x="4539" y="11297"/>
                      <a:pt x="4539" y="11297"/>
                    </a:cubicBezTo>
                    <a:cubicBezTo>
                      <a:pt x="4383" y="11048"/>
                      <a:pt x="4383" y="11048"/>
                      <a:pt x="4383" y="11048"/>
                    </a:cubicBezTo>
                    <a:cubicBezTo>
                      <a:pt x="5322" y="10303"/>
                      <a:pt x="5322" y="10303"/>
                      <a:pt x="5322" y="10303"/>
                    </a:cubicBezTo>
                    <a:cubicBezTo>
                      <a:pt x="5165" y="10055"/>
                      <a:pt x="5009" y="9807"/>
                      <a:pt x="5009" y="9559"/>
                    </a:cubicBezTo>
                    <a:cubicBezTo>
                      <a:pt x="3757" y="9559"/>
                      <a:pt x="3757" y="9559"/>
                      <a:pt x="3757" y="9559"/>
                    </a:cubicBezTo>
                    <a:cubicBezTo>
                      <a:pt x="3600" y="9186"/>
                      <a:pt x="3600" y="9186"/>
                      <a:pt x="3600" y="9186"/>
                    </a:cubicBezTo>
                    <a:cubicBezTo>
                      <a:pt x="3600" y="8441"/>
                      <a:pt x="3600" y="8441"/>
                      <a:pt x="3600" y="8441"/>
                    </a:cubicBezTo>
                    <a:cubicBezTo>
                      <a:pt x="3443" y="8193"/>
                      <a:pt x="3443" y="8193"/>
                      <a:pt x="3443" y="8193"/>
                    </a:cubicBezTo>
                    <a:cubicBezTo>
                      <a:pt x="4852" y="7821"/>
                      <a:pt x="4852" y="7821"/>
                      <a:pt x="4852" y="7821"/>
                    </a:cubicBezTo>
                    <a:cubicBezTo>
                      <a:pt x="4852" y="7572"/>
                      <a:pt x="4852" y="7324"/>
                      <a:pt x="5009" y="7076"/>
                    </a:cubicBezTo>
                    <a:cubicBezTo>
                      <a:pt x="3913" y="6579"/>
                      <a:pt x="3913" y="6579"/>
                      <a:pt x="3913" y="6579"/>
                    </a:cubicBezTo>
                    <a:cubicBezTo>
                      <a:pt x="4070" y="6207"/>
                      <a:pt x="4070" y="6207"/>
                      <a:pt x="4070" y="6207"/>
                    </a:cubicBezTo>
                    <a:cubicBezTo>
                      <a:pt x="4383" y="5586"/>
                      <a:pt x="4383" y="5586"/>
                      <a:pt x="4383" y="5586"/>
                    </a:cubicBezTo>
                    <a:cubicBezTo>
                      <a:pt x="4539" y="5214"/>
                      <a:pt x="4539" y="5214"/>
                      <a:pt x="4539" y="5214"/>
                    </a:cubicBezTo>
                    <a:cubicBezTo>
                      <a:pt x="5948" y="5462"/>
                      <a:pt x="5948" y="5462"/>
                      <a:pt x="5948" y="5462"/>
                    </a:cubicBezTo>
                    <a:cubicBezTo>
                      <a:pt x="6104" y="5338"/>
                      <a:pt x="6417" y="5090"/>
                      <a:pt x="6574" y="4966"/>
                    </a:cubicBezTo>
                    <a:cubicBezTo>
                      <a:pt x="5948" y="3972"/>
                      <a:pt x="5948" y="3972"/>
                      <a:pt x="5948" y="3972"/>
                    </a:cubicBezTo>
                    <a:cubicBezTo>
                      <a:pt x="6261" y="3848"/>
                      <a:pt x="6261" y="3848"/>
                      <a:pt x="6261" y="3848"/>
                    </a:cubicBezTo>
                    <a:cubicBezTo>
                      <a:pt x="7043" y="3352"/>
                      <a:pt x="7043" y="3352"/>
                      <a:pt x="7043" y="3352"/>
                    </a:cubicBezTo>
                    <a:cubicBezTo>
                      <a:pt x="7357" y="3228"/>
                      <a:pt x="7357" y="3228"/>
                      <a:pt x="7357" y="3228"/>
                    </a:cubicBezTo>
                    <a:cubicBezTo>
                      <a:pt x="8452" y="3972"/>
                      <a:pt x="8452" y="3972"/>
                      <a:pt x="8452" y="3972"/>
                    </a:cubicBezTo>
                    <a:cubicBezTo>
                      <a:pt x="8609" y="3848"/>
                      <a:pt x="8922" y="3724"/>
                      <a:pt x="9235" y="3724"/>
                    </a:cubicBezTo>
                    <a:cubicBezTo>
                      <a:pt x="9235" y="2607"/>
                      <a:pt x="9235" y="2607"/>
                      <a:pt x="9235" y="2607"/>
                    </a:cubicBezTo>
                    <a:cubicBezTo>
                      <a:pt x="9704" y="2607"/>
                      <a:pt x="9704" y="2607"/>
                      <a:pt x="9704" y="2607"/>
                    </a:cubicBezTo>
                    <a:cubicBezTo>
                      <a:pt x="10643" y="2483"/>
                      <a:pt x="10643" y="2483"/>
                      <a:pt x="10643" y="2483"/>
                    </a:cubicBezTo>
                    <a:cubicBezTo>
                      <a:pt x="11113" y="2483"/>
                      <a:pt x="11113" y="2483"/>
                      <a:pt x="11113" y="2483"/>
                    </a:cubicBezTo>
                    <a:cubicBezTo>
                      <a:pt x="11426" y="3600"/>
                      <a:pt x="11426" y="3600"/>
                      <a:pt x="11426" y="3600"/>
                    </a:cubicBezTo>
                    <a:cubicBezTo>
                      <a:pt x="11739" y="3600"/>
                      <a:pt x="12052" y="3600"/>
                      <a:pt x="12365" y="3724"/>
                    </a:cubicBezTo>
                    <a:cubicBezTo>
                      <a:pt x="12991" y="2731"/>
                      <a:pt x="12991" y="2731"/>
                      <a:pt x="12991" y="2731"/>
                    </a:cubicBezTo>
                    <a:cubicBezTo>
                      <a:pt x="13461" y="2855"/>
                      <a:pt x="13461" y="2855"/>
                      <a:pt x="13461" y="2855"/>
                    </a:cubicBezTo>
                    <a:cubicBezTo>
                      <a:pt x="14400" y="3228"/>
                      <a:pt x="14400" y="3228"/>
                      <a:pt x="14400" y="3228"/>
                    </a:cubicBezTo>
                    <a:cubicBezTo>
                      <a:pt x="14713" y="3352"/>
                      <a:pt x="14713" y="3352"/>
                      <a:pt x="14713" y="3352"/>
                    </a:cubicBezTo>
                    <a:cubicBezTo>
                      <a:pt x="14400" y="4469"/>
                      <a:pt x="14400" y="4469"/>
                      <a:pt x="14400" y="4469"/>
                    </a:cubicBezTo>
                    <a:cubicBezTo>
                      <a:pt x="14557" y="4593"/>
                      <a:pt x="14870" y="4717"/>
                      <a:pt x="15026" y="4841"/>
                    </a:cubicBezTo>
                    <a:cubicBezTo>
                      <a:pt x="16278" y="4345"/>
                      <a:pt x="16278" y="4345"/>
                      <a:pt x="16278" y="4345"/>
                    </a:cubicBezTo>
                    <a:cubicBezTo>
                      <a:pt x="16435" y="4593"/>
                      <a:pt x="16435" y="4593"/>
                      <a:pt x="16435" y="4593"/>
                    </a:cubicBezTo>
                    <a:cubicBezTo>
                      <a:pt x="17061" y="5338"/>
                      <a:pt x="17061" y="5338"/>
                      <a:pt x="17061" y="5338"/>
                    </a:cubicBezTo>
                    <a:cubicBezTo>
                      <a:pt x="17374" y="5586"/>
                      <a:pt x="17374" y="5586"/>
                      <a:pt x="17374" y="5586"/>
                    </a:cubicBezTo>
                    <a:cubicBezTo>
                      <a:pt x="16435" y="6331"/>
                      <a:pt x="16435" y="6331"/>
                      <a:pt x="16435" y="6331"/>
                    </a:cubicBezTo>
                    <a:cubicBezTo>
                      <a:pt x="16435" y="6579"/>
                      <a:pt x="16591" y="6828"/>
                      <a:pt x="16748" y="7076"/>
                    </a:cubicBezTo>
                    <a:cubicBezTo>
                      <a:pt x="18000" y="7076"/>
                      <a:pt x="18000" y="7076"/>
                      <a:pt x="18000" y="7076"/>
                    </a:cubicBezTo>
                    <a:cubicBezTo>
                      <a:pt x="18000" y="7324"/>
                      <a:pt x="18000" y="7324"/>
                      <a:pt x="18000" y="7324"/>
                    </a:cubicBezTo>
                    <a:cubicBezTo>
                      <a:pt x="18157" y="8193"/>
                      <a:pt x="18157" y="8193"/>
                      <a:pt x="18157" y="8193"/>
                    </a:cubicBezTo>
                    <a:cubicBezTo>
                      <a:pt x="18157" y="8441"/>
                      <a:pt x="18157" y="8441"/>
                      <a:pt x="18157" y="8441"/>
                    </a:cubicBezTo>
                    <a:cubicBezTo>
                      <a:pt x="16904" y="8814"/>
                      <a:pt x="16904" y="8814"/>
                      <a:pt x="16904" y="8814"/>
                    </a:cubicBezTo>
                    <a:cubicBezTo>
                      <a:pt x="16904" y="9062"/>
                      <a:pt x="16748" y="9310"/>
                      <a:pt x="16748" y="9559"/>
                    </a:cubicBezTo>
                    <a:lnTo>
                      <a:pt x="17843" y="10055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4" name="Freeform 67"/>
              <p:cNvSpPr/>
              <p:nvPr/>
            </p:nvSpPr>
            <p:spPr>
              <a:xfrm>
                <a:off x="167821" y="154395"/>
                <a:ext cx="281942" cy="279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29" y="0"/>
                    </a:moveTo>
                    <a:cubicBezTo>
                      <a:pt x="4800" y="0"/>
                      <a:pt x="0" y="4800"/>
                      <a:pt x="0" y="10971"/>
                    </a:cubicBezTo>
                    <a:cubicBezTo>
                      <a:pt x="0" y="16800"/>
                      <a:pt x="4800" y="21600"/>
                      <a:pt x="10629" y="21600"/>
                    </a:cubicBezTo>
                    <a:cubicBezTo>
                      <a:pt x="16800" y="21600"/>
                      <a:pt x="21600" y="16800"/>
                      <a:pt x="21600" y="10971"/>
                    </a:cubicBezTo>
                    <a:cubicBezTo>
                      <a:pt x="21600" y="4800"/>
                      <a:pt x="16800" y="0"/>
                      <a:pt x="10629" y="0"/>
                    </a:cubicBezTo>
                    <a:close/>
                    <a:moveTo>
                      <a:pt x="10629" y="15771"/>
                    </a:moveTo>
                    <a:cubicBezTo>
                      <a:pt x="7886" y="15771"/>
                      <a:pt x="5829" y="13714"/>
                      <a:pt x="5829" y="10971"/>
                    </a:cubicBezTo>
                    <a:cubicBezTo>
                      <a:pt x="5829" y="8229"/>
                      <a:pt x="7886" y="6171"/>
                      <a:pt x="10629" y="6171"/>
                    </a:cubicBezTo>
                    <a:cubicBezTo>
                      <a:pt x="13371" y="6171"/>
                      <a:pt x="15771" y="8229"/>
                      <a:pt x="15771" y="10971"/>
                    </a:cubicBezTo>
                    <a:cubicBezTo>
                      <a:pt x="15771" y="13714"/>
                      <a:pt x="13371" y="15771"/>
                      <a:pt x="10629" y="15771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3241903" y="4984960"/>
              <a:ext cx="281395" cy="278639"/>
              <a:chOff x="6802615" y="5222781"/>
              <a:chExt cx="351915" cy="348469"/>
            </a:xfrm>
            <a:solidFill>
              <a:srgbClr val="F5838E"/>
            </a:solidFill>
          </p:grpSpPr>
          <p:sp>
            <p:nvSpPr>
              <p:cNvPr id="96" name="Freeform 250"/>
              <p:cNvSpPr/>
              <p:nvPr/>
            </p:nvSpPr>
            <p:spPr>
              <a:xfrm>
                <a:off x="6802615" y="5222781"/>
                <a:ext cx="340725" cy="3407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923" y="16955"/>
                    </a:moveTo>
                    <a:cubicBezTo>
                      <a:pt x="11690" y="17032"/>
                      <a:pt x="11381" y="17032"/>
                      <a:pt x="11148" y="17032"/>
                    </a:cubicBezTo>
                    <a:cubicBezTo>
                      <a:pt x="7742" y="17265"/>
                      <a:pt x="4800" y="14555"/>
                      <a:pt x="4645" y="11148"/>
                    </a:cubicBezTo>
                    <a:cubicBezTo>
                      <a:pt x="4568" y="9445"/>
                      <a:pt x="5110" y="7819"/>
                      <a:pt x="6194" y="6581"/>
                    </a:cubicBezTo>
                    <a:cubicBezTo>
                      <a:pt x="7355" y="5342"/>
                      <a:pt x="8826" y="4645"/>
                      <a:pt x="10452" y="4490"/>
                    </a:cubicBezTo>
                    <a:cubicBezTo>
                      <a:pt x="10606" y="4490"/>
                      <a:pt x="10684" y="4490"/>
                      <a:pt x="10839" y="4490"/>
                    </a:cubicBezTo>
                    <a:cubicBezTo>
                      <a:pt x="14090" y="4490"/>
                      <a:pt x="16800" y="7123"/>
                      <a:pt x="16955" y="10452"/>
                    </a:cubicBezTo>
                    <a:cubicBezTo>
                      <a:pt x="17032" y="10916"/>
                      <a:pt x="16955" y="11303"/>
                      <a:pt x="16955" y="11768"/>
                    </a:cubicBezTo>
                    <a:cubicBezTo>
                      <a:pt x="19123" y="13858"/>
                      <a:pt x="19123" y="13858"/>
                      <a:pt x="19123" y="13858"/>
                    </a:cubicBezTo>
                    <a:cubicBezTo>
                      <a:pt x="19277" y="13394"/>
                      <a:pt x="19432" y="12929"/>
                      <a:pt x="19510" y="12387"/>
                    </a:cubicBezTo>
                    <a:cubicBezTo>
                      <a:pt x="21600" y="12000"/>
                      <a:pt x="21600" y="12000"/>
                      <a:pt x="21600" y="12000"/>
                    </a:cubicBezTo>
                    <a:cubicBezTo>
                      <a:pt x="21600" y="11381"/>
                      <a:pt x="21600" y="11381"/>
                      <a:pt x="21600" y="11381"/>
                    </a:cubicBezTo>
                    <a:cubicBezTo>
                      <a:pt x="21523" y="9910"/>
                      <a:pt x="21523" y="9910"/>
                      <a:pt x="21523" y="9910"/>
                    </a:cubicBezTo>
                    <a:cubicBezTo>
                      <a:pt x="21445" y="9368"/>
                      <a:pt x="21445" y="9368"/>
                      <a:pt x="21445" y="9368"/>
                    </a:cubicBezTo>
                    <a:cubicBezTo>
                      <a:pt x="19510" y="9135"/>
                      <a:pt x="19510" y="9135"/>
                      <a:pt x="19510" y="9135"/>
                    </a:cubicBezTo>
                    <a:cubicBezTo>
                      <a:pt x="19432" y="8671"/>
                      <a:pt x="19277" y="8284"/>
                      <a:pt x="19200" y="7819"/>
                    </a:cubicBezTo>
                    <a:cubicBezTo>
                      <a:pt x="20748" y="6426"/>
                      <a:pt x="20748" y="6426"/>
                      <a:pt x="20748" y="6426"/>
                    </a:cubicBezTo>
                    <a:cubicBezTo>
                      <a:pt x="20439" y="5961"/>
                      <a:pt x="20439" y="5961"/>
                      <a:pt x="20439" y="5961"/>
                    </a:cubicBezTo>
                    <a:cubicBezTo>
                      <a:pt x="19587" y="4723"/>
                      <a:pt x="19587" y="4723"/>
                      <a:pt x="19587" y="4723"/>
                    </a:cubicBezTo>
                    <a:cubicBezTo>
                      <a:pt x="19277" y="4181"/>
                      <a:pt x="19277" y="4181"/>
                      <a:pt x="19277" y="4181"/>
                    </a:cubicBezTo>
                    <a:cubicBezTo>
                      <a:pt x="17574" y="4955"/>
                      <a:pt x="17574" y="4955"/>
                      <a:pt x="17574" y="4955"/>
                    </a:cubicBezTo>
                    <a:cubicBezTo>
                      <a:pt x="17265" y="4645"/>
                      <a:pt x="16955" y="4335"/>
                      <a:pt x="16568" y="4026"/>
                    </a:cubicBezTo>
                    <a:cubicBezTo>
                      <a:pt x="17265" y="2013"/>
                      <a:pt x="17265" y="2013"/>
                      <a:pt x="17265" y="2013"/>
                    </a:cubicBezTo>
                    <a:cubicBezTo>
                      <a:pt x="16723" y="1781"/>
                      <a:pt x="16723" y="1781"/>
                      <a:pt x="16723" y="1781"/>
                    </a:cubicBezTo>
                    <a:cubicBezTo>
                      <a:pt x="15406" y="1084"/>
                      <a:pt x="15406" y="1084"/>
                      <a:pt x="15406" y="1084"/>
                    </a:cubicBezTo>
                    <a:cubicBezTo>
                      <a:pt x="14865" y="852"/>
                      <a:pt x="14865" y="852"/>
                      <a:pt x="14865" y="852"/>
                    </a:cubicBezTo>
                    <a:cubicBezTo>
                      <a:pt x="13781" y="2323"/>
                      <a:pt x="13781" y="2323"/>
                      <a:pt x="13781" y="2323"/>
                    </a:cubicBezTo>
                    <a:cubicBezTo>
                      <a:pt x="13316" y="2168"/>
                      <a:pt x="12852" y="2090"/>
                      <a:pt x="12387" y="2013"/>
                    </a:cubicBezTo>
                    <a:cubicBezTo>
                      <a:pt x="12000" y="0"/>
                      <a:pt x="12000" y="0"/>
                      <a:pt x="12000" y="0"/>
                    </a:cubicBezTo>
                    <a:cubicBezTo>
                      <a:pt x="11381" y="0"/>
                      <a:pt x="11381" y="0"/>
                      <a:pt x="11381" y="0"/>
                    </a:cubicBezTo>
                    <a:cubicBezTo>
                      <a:pt x="9910" y="77"/>
                      <a:pt x="9910" y="77"/>
                      <a:pt x="9910" y="77"/>
                    </a:cubicBezTo>
                    <a:cubicBezTo>
                      <a:pt x="9368" y="155"/>
                      <a:pt x="9368" y="155"/>
                      <a:pt x="9368" y="155"/>
                    </a:cubicBezTo>
                    <a:cubicBezTo>
                      <a:pt x="9135" y="2013"/>
                      <a:pt x="9135" y="2013"/>
                      <a:pt x="9135" y="2013"/>
                    </a:cubicBezTo>
                    <a:cubicBezTo>
                      <a:pt x="8671" y="2090"/>
                      <a:pt x="8206" y="2245"/>
                      <a:pt x="7819" y="2400"/>
                    </a:cubicBezTo>
                    <a:cubicBezTo>
                      <a:pt x="6426" y="852"/>
                      <a:pt x="6426" y="852"/>
                      <a:pt x="6426" y="852"/>
                    </a:cubicBezTo>
                    <a:cubicBezTo>
                      <a:pt x="5961" y="1161"/>
                      <a:pt x="5961" y="1161"/>
                      <a:pt x="5961" y="1161"/>
                    </a:cubicBezTo>
                    <a:cubicBezTo>
                      <a:pt x="4723" y="2013"/>
                      <a:pt x="4723" y="2013"/>
                      <a:pt x="4723" y="2013"/>
                    </a:cubicBezTo>
                    <a:cubicBezTo>
                      <a:pt x="4258" y="2323"/>
                      <a:pt x="4258" y="2323"/>
                      <a:pt x="4258" y="2323"/>
                    </a:cubicBezTo>
                    <a:cubicBezTo>
                      <a:pt x="5032" y="4026"/>
                      <a:pt x="5032" y="4026"/>
                      <a:pt x="5032" y="4026"/>
                    </a:cubicBezTo>
                    <a:cubicBezTo>
                      <a:pt x="4723" y="4258"/>
                      <a:pt x="4490" y="4568"/>
                      <a:pt x="4181" y="4800"/>
                    </a:cubicBezTo>
                    <a:cubicBezTo>
                      <a:pt x="4181" y="4877"/>
                      <a:pt x="4103" y="4955"/>
                      <a:pt x="4026" y="5032"/>
                    </a:cubicBezTo>
                    <a:cubicBezTo>
                      <a:pt x="2090" y="4413"/>
                      <a:pt x="2090" y="4413"/>
                      <a:pt x="2090" y="4413"/>
                    </a:cubicBezTo>
                    <a:cubicBezTo>
                      <a:pt x="1781" y="4877"/>
                      <a:pt x="1781" y="4877"/>
                      <a:pt x="1781" y="4877"/>
                    </a:cubicBezTo>
                    <a:cubicBezTo>
                      <a:pt x="1084" y="6194"/>
                      <a:pt x="1084" y="6194"/>
                      <a:pt x="1084" y="6194"/>
                    </a:cubicBezTo>
                    <a:cubicBezTo>
                      <a:pt x="852" y="6735"/>
                      <a:pt x="852" y="6735"/>
                      <a:pt x="852" y="6735"/>
                    </a:cubicBezTo>
                    <a:cubicBezTo>
                      <a:pt x="2400" y="7897"/>
                      <a:pt x="2400" y="7897"/>
                      <a:pt x="2400" y="7897"/>
                    </a:cubicBezTo>
                    <a:cubicBezTo>
                      <a:pt x="2323" y="8284"/>
                      <a:pt x="2168" y="8748"/>
                      <a:pt x="2090" y="9213"/>
                    </a:cubicBezTo>
                    <a:cubicBezTo>
                      <a:pt x="0" y="9600"/>
                      <a:pt x="0" y="9600"/>
                      <a:pt x="0" y="9600"/>
                    </a:cubicBezTo>
                    <a:cubicBezTo>
                      <a:pt x="77" y="10219"/>
                      <a:pt x="77" y="10219"/>
                      <a:pt x="77" y="10219"/>
                    </a:cubicBezTo>
                    <a:cubicBezTo>
                      <a:pt x="155" y="11690"/>
                      <a:pt x="155" y="11690"/>
                      <a:pt x="155" y="11690"/>
                    </a:cubicBezTo>
                    <a:cubicBezTo>
                      <a:pt x="155" y="12232"/>
                      <a:pt x="155" y="12232"/>
                      <a:pt x="155" y="12232"/>
                    </a:cubicBezTo>
                    <a:cubicBezTo>
                      <a:pt x="2090" y="12465"/>
                      <a:pt x="2090" y="12465"/>
                      <a:pt x="2090" y="12465"/>
                    </a:cubicBezTo>
                    <a:cubicBezTo>
                      <a:pt x="2168" y="12929"/>
                      <a:pt x="2323" y="13316"/>
                      <a:pt x="2477" y="13781"/>
                    </a:cubicBezTo>
                    <a:cubicBezTo>
                      <a:pt x="852" y="15174"/>
                      <a:pt x="852" y="15174"/>
                      <a:pt x="852" y="15174"/>
                    </a:cubicBezTo>
                    <a:cubicBezTo>
                      <a:pt x="1161" y="15639"/>
                      <a:pt x="1161" y="15639"/>
                      <a:pt x="1161" y="15639"/>
                    </a:cubicBezTo>
                    <a:cubicBezTo>
                      <a:pt x="2013" y="16877"/>
                      <a:pt x="2013" y="16877"/>
                      <a:pt x="2013" y="16877"/>
                    </a:cubicBezTo>
                    <a:cubicBezTo>
                      <a:pt x="2323" y="17419"/>
                      <a:pt x="2323" y="17419"/>
                      <a:pt x="2323" y="17419"/>
                    </a:cubicBezTo>
                    <a:cubicBezTo>
                      <a:pt x="4103" y="16568"/>
                      <a:pt x="4103" y="16568"/>
                      <a:pt x="4103" y="16568"/>
                    </a:cubicBezTo>
                    <a:cubicBezTo>
                      <a:pt x="4335" y="16955"/>
                      <a:pt x="4723" y="17265"/>
                      <a:pt x="5032" y="17574"/>
                    </a:cubicBezTo>
                    <a:cubicBezTo>
                      <a:pt x="4413" y="19587"/>
                      <a:pt x="4413" y="19587"/>
                      <a:pt x="4413" y="19587"/>
                    </a:cubicBezTo>
                    <a:cubicBezTo>
                      <a:pt x="4955" y="19819"/>
                      <a:pt x="4955" y="19819"/>
                      <a:pt x="4955" y="19819"/>
                    </a:cubicBezTo>
                    <a:cubicBezTo>
                      <a:pt x="6271" y="20516"/>
                      <a:pt x="6271" y="20516"/>
                      <a:pt x="6271" y="20516"/>
                    </a:cubicBezTo>
                    <a:cubicBezTo>
                      <a:pt x="6735" y="20748"/>
                      <a:pt x="6735" y="20748"/>
                      <a:pt x="6735" y="20748"/>
                    </a:cubicBezTo>
                    <a:cubicBezTo>
                      <a:pt x="7819" y="19200"/>
                      <a:pt x="7819" y="19200"/>
                      <a:pt x="7819" y="19200"/>
                    </a:cubicBezTo>
                    <a:cubicBezTo>
                      <a:pt x="8284" y="19355"/>
                      <a:pt x="8748" y="19510"/>
                      <a:pt x="9213" y="19587"/>
                    </a:cubicBezTo>
                    <a:cubicBezTo>
                      <a:pt x="9677" y="21600"/>
                      <a:pt x="9677" y="21600"/>
                      <a:pt x="9677" y="21600"/>
                    </a:cubicBezTo>
                    <a:cubicBezTo>
                      <a:pt x="10219" y="21523"/>
                      <a:pt x="10219" y="21523"/>
                      <a:pt x="10219" y="21523"/>
                    </a:cubicBezTo>
                    <a:cubicBezTo>
                      <a:pt x="11690" y="21445"/>
                      <a:pt x="11690" y="21445"/>
                      <a:pt x="11690" y="21445"/>
                    </a:cubicBezTo>
                    <a:cubicBezTo>
                      <a:pt x="12310" y="21445"/>
                      <a:pt x="12310" y="21445"/>
                      <a:pt x="12310" y="21445"/>
                    </a:cubicBezTo>
                    <a:cubicBezTo>
                      <a:pt x="12465" y="19587"/>
                      <a:pt x="12465" y="19587"/>
                      <a:pt x="12465" y="19587"/>
                    </a:cubicBezTo>
                    <a:cubicBezTo>
                      <a:pt x="13006" y="19510"/>
                      <a:pt x="13548" y="19355"/>
                      <a:pt x="14013" y="19123"/>
                    </a:cubicBezTo>
                    <a:lnTo>
                      <a:pt x="11923" y="16955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7" name="Freeform 251"/>
              <p:cNvSpPr/>
              <p:nvPr/>
            </p:nvSpPr>
            <p:spPr>
              <a:xfrm>
                <a:off x="6905940" y="5322790"/>
                <a:ext cx="248590" cy="248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185" extrusionOk="0">
                    <a:moveTo>
                      <a:pt x="21084" y="17447"/>
                    </a:moveTo>
                    <a:cubicBezTo>
                      <a:pt x="21187" y="17031"/>
                      <a:pt x="20877" y="16408"/>
                      <a:pt x="20567" y="16097"/>
                    </a:cubicBezTo>
                    <a:cubicBezTo>
                      <a:pt x="17570" y="13085"/>
                      <a:pt x="14469" y="10073"/>
                      <a:pt x="11369" y="7062"/>
                    </a:cubicBezTo>
                    <a:cubicBezTo>
                      <a:pt x="11782" y="5193"/>
                      <a:pt x="11265" y="3116"/>
                      <a:pt x="9819" y="1662"/>
                    </a:cubicBezTo>
                    <a:cubicBezTo>
                      <a:pt x="8165" y="0"/>
                      <a:pt x="5685" y="-415"/>
                      <a:pt x="3618" y="416"/>
                    </a:cubicBezTo>
                    <a:cubicBezTo>
                      <a:pt x="6821" y="3635"/>
                      <a:pt x="6821" y="3635"/>
                      <a:pt x="6821" y="3635"/>
                    </a:cubicBezTo>
                    <a:cubicBezTo>
                      <a:pt x="7028" y="3843"/>
                      <a:pt x="7028" y="4258"/>
                      <a:pt x="6821" y="4570"/>
                    </a:cubicBezTo>
                    <a:cubicBezTo>
                      <a:pt x="4548" y="6750"/>
                      <a:pt x="4548" y="6750"/>
                      <a:pt x="4548" y="6750"/>
                    </a:cubicBezTo>
                    <a:cubicBezTo>
                      <a:pt x="4341" y="7062"/>
                      <a:pt x="3824" y="7062"/>
                      <a:pt x="3618" y="6750"/>
                    </a:cubicBezTo>
                    <a:cubicBezTo>
                      <a:pt x="414" y="3635"/>
                      <a:pt x="414" y="3635"/>
                      <a:pt x="414" y="3635"/>
                    </a:cubicBezTo>
                    <a:cubicBezTo>
                      <a:pt x="-413" y="5712"/>
                      <a:pt x="0" y="8100"/>
                      <a:pt x="1654" y="9866"/>
                    </a:cubicBezTo>
                    <a:cubicBezTo>
                      <a:pt x="3204" y="11320"/>
                      <a:pt x="5168" y="11839"/>
                      <a:pt x="7028" y="11320"/>
                    </a:cubicBezTo>
                    <a:cubicBezTo>
                      <a:pt x="10025" y="14435"/>
                      <a:pt x="13022" y="17550"/>
                      <a:pt x="16020" y="20666"/>
                    </a:cubicBezTo>
                    <a:cubicBezTo>
                      <a:pt x="16330" y="20977"/>
                      <a:pt x="16950" y="21185"/>
                      <a:pt x="17363" y="21185"/>
                    </a:cubicBezTo>
                    <a:cubicBezTo>
                      <a:pt x="19223" y="20873"/>
                      <a:pt x="20774" y="19316"/>
                      <a:pt x="21084" y="17447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14</a:t>
            </a:fld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TextBox 22"/>
          <p:cNvSpPr txBox="1"/>
          <p:nvPr/>
        </p:nvSpPr>
        <p:spPr>
          <a:xfrm>
            <a:off x="3319557" y="5026830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600" b="1" dirty="0">
                <a:solidFill>
                  <a:srgbClr val="7F7F7F"/>
                </a:solidFill>
                <a:latin typeface="Lato Light"/>
                <a:cs typeface="Lato Regular"/>
              </a:rPr>
              <a:t>精确度高</a:t>
            </a:r>
          </a:p>
        </p:txBody>
      </p:sp>
      <p:sp>
        <p:nvSpPr>
          <p:cNvPr id="11" name="Oval 42"/>
          <p:cNvSpPr/>
          <p:nvPr/>
        </p:nvSpPr>
        <p:spPr>
          <a:xfrm>
            <a:off x="2926409" y="5080578"/>
            <a:ext cx="228600" cy="228600"/>
          </a:xfrm>
          <a:prstGeom prst="ellipse">
            <a:avLst/>
          </a:prstGeom>
          <a:solidFill>
            <a:srgbClr val="727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2" name="TextBox 24"/>
          <p:cNvSpPr txBox="1"/>
          <p:nvPr/>
        </p:nvSpPr>
        <p:spPr>
          <a:xfrm>
            <a:off x="7023171" y="5025924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id-ID" sz="1600" b="1" dirty="0">
                <a:solidFill>
                  <a:srgbClr val="7F7F7F"/>
                </a:solidFill>
                <a:latin typeface="Lato Light"/>
                <a:cs typeface="Lato Regular"/>
              </a:rPr>
              <a:t>运行速度快</a:t>
            </a:r>
          </a:p>
        </p:txBody>
      </p:sp>
      <p:sp>
        <p:nvSpPr>
          <p:cNvPr id="14" name="Oval 43"/>
          <p:cNvSpPr/>
          <p:nvPr/>
        </p:nvSpPr>
        <p:spPr>
          <a:xfrm>
            <a:off x="6634809" y="5080912"/>
            <a:ext cx="228600" cy="228600"/>
          </a:xfrm>
          <a:prstGeom prst="ellipse">
            <a:avLst/>
          </a:prstGeom>
          <a:solidFill>
            <a:srgbClr val="E9BC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Shape 2906"/>
          <p:cNvSpPr/>
          <p:nvPr/>
        </p:nvSpPr>
        <p:spPr>
          <a:xfrm>
            <a:off x="1095207" y="5664915"/>
            <a:ext cx="302537" cy="308224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625" h="4719">
                <a:moveTo>
                  <a:pt x="4586" y="1663"/>
                </a:moveTo>
                <a:cubicBezTo>
                  <a:pt x="4551" y="1553"/>
                  <a:pt x="4478" y="1461"/>
                  <a:pt x="4380" y="1403"/>
                </a:cubicBezTo>
                <a:cubicBezTo>
                  <a:pt x="4417" y="1323"/>
                  <a:pt x="4422" y="1233"/>
                  <a:pt x="4394" y="1149"/>
                </a:cubicBezTo>
                <a:cubicBezTo>
                  <a:pt x="4365" y="1060"/>
                  <a:pt x="4303" y="987"/>
                  <a:pt x="4219" y="944"/>
                </a:cubicBezTo>
                <a:cubicBezTo>
                  <a:pt x="4169" y="919"/>
                  <a:pt x="4114" y="905"/>
                  <a:pt x="4059" y="905"/>
                </a:cubicBezTo>
                <a:cubicBezTo>
                  <a:pt x="4008" y="905"/>
                  <a:pt x="3958" y="916"/>
                  <a:pt x="3912" y="937"/>
                </a:cubicBezTo>
                <a:cubicBezTo>
                  <a:pt x="3894" y="911"/>
                  <a:pt x="3873" y="886"/>
                  <a:pt x="3849" y="863"/>
                </a:cubicBezTo>
                <a:cubicBezTo>
                  <a:pt x="3846" y="860"/>
                  <a:pt x="3843" y="858"/>
                  <a:pt x="3840" y="855"/>
                </a:cubicBezTo>
                <a:cubicBezTo>
                  <a:pt x="3831" y="847"/>
                  <a:pt x="3812" y="833"/>
                  <a:pt x="3787" y="833"/>
                </a:cubicBezTo>
                <a:lnTo>
                  <a:pt x="3747" y="833"/>
                </a:lnTo>
                <a:lnTo>
                  <a:pt x="3728" y="867"/>
                </a:lnTo>
                <a:cubicBezTo>
                  <a:pt x="3716" y="889"/>
                  <a:pt x="3716" y="915"/>
                  <a:pt x="3729" y="936"/>
                </a:cubicBezTo>
                <a:cubicBezTo>
                  <a:pt x="3911" y="1237"/>
                  <a:pt x="3925" y="1602"/>
                  <a:pt x="3766" y="1914"/>
                </a:cubicBezTo>
                <a:cubicBezTo>
                  <a:pt x="3745" y="1956"/>
                  <a:pt x="3721" y="1996"/>
                  <a:pt x="3694" y="2034"/>
                </a:cubicBezTo>
                <a:cubicBezTo>
                  <a:pt x="3678" y="2057"/>
                  <a:pt x="3671" y="2109"/>
                  <a:pt x="3671" y="2122"/>
                </a:cubicBezTo>
                <a:cubicBezTo>
                  <a:pt x="3671" y="2383"/>
                  <a:pt x="3534" y="2628"/>
                  <a:pt x="3314" y="2762"/>
                </a:cubicBezTo>
                <a:cubicBezTo>
                  <a:pt x="3314" y="2762"/>
                  <a:pt x="3313" y="2763"/>
                  <a:pt x="3312" y="2763"/>
                </a:cubicBezTo>
                <a:cubicBezTo>
                  <a:pt x="3276" y="2778"/>
                  <a:pt x="3250" y="2813"/>
                  <a:pt x="3250" y="2856"/>
                </a:cubicBezTo>
                <a:lnTo>
                  <a:pt x="3250" y="4372"/>
                </a:lnTo>
                <a:lnTo>
                  <a:pt x="3036" y="4372"/>
                </a:lnTo>
                <a:lnTo>
                  <a:pt x="1970" y="4372"/>
                </a:lnTo>
                <a:lnTo>
                  <a:pt x="1970" y="2976"/>
                </a:lnTo>
                <a:lnTo>
                  <a:pt x="1975" y="2979"/>
                </a:lnTo>
                <a:lnTo>
                  <a:pt x="1989" y="2986"/>
                </a:lnTo>
                <a:lnTo>
                  <a:pt x="1994" y="2986"/>
                </a:lnTo>
                <a:cubicBezTo>
                  <a:pt x="2087" y="3026"/>
                  <a:pt x="2190" y="3053"/>
                  <a:pt x="2292" y="3053"/>
                </a:cubicBezTo>
                <a:cubicBezTo>
                  <a:pt x="2555" y="3053"/>
                  <a:pt x="2792" y="2908"/>
                  <a:pt x="2912" y="2674"/>
                </a:cubicBezTo>
                <a:cubicBezTo>
                  <a:pt x="2946" y="2606"/>
                  <a:pt x="2969" y="2535"/>
                  <a:pt x="2980" y="2461"/>
                </a:cubicBezTo>
                <a:cubicBezTo>
                  <a:pt x="2990" y="2462"/>
                  <a:pt x="3001" y="2462"/>
                  <a:pt x="3011" y="2462"/>
                </a:cubicBezTo>
                <a:cubicBezTo>
                  <a:pt x="3205" y="2462"/>
                  <a:pt x="3364" y="2304"/>
                  <a:pt x="3364" y="2109"/>
                </a:cubicBezTo>
                <a:cubicBezTo>
                  <a:pt x="3364" y="2047"/>
                  <a:pt x="3348" y="1987"/>
                  <a:pt x="3318" y="1935"/>
                </a:cubicBezTo>
                <a:cubicBezTo>
                  <a:pt x="3395" y="1879"/>
                  <a:pt x="3459" y="1806"/>
                  <a:pt x="3503" y="1719"/>
                </a:cubicBezTo>
                <a:cubicBezTo>
                  <a:pt x="3651" y="1429"/>
                  <a:pt x="3541" y="1074"/>
                  <a:pt x="3259" y="917"/>
                </a:cubicBezTo>
                <a:cubicBezTo>
                  <a:pt x="3313" y="811"/>
                  <a:pt x="3322" y="691"/>
                  <a:pt x="3285" y="578"/>
                </a:cubicBezTo>
                <a:cubicBezTo>
                  <a:pt x="3248" y="465"/>
                  <a:pt x="3170" y="373"/>
                  <a:pt x="3063" y="319"/>
                </a:cubicBezTo>
                <a:cubicBezTo>
                  <a:pt x="3001" y="287"/>
                  <a:pt x="2931" y="270"/>
                  <a:pt x="2861" y="270"/>
                </a:cubicBezTo>
                <a:cubicBezTo>
                  <a:pt x="2791" y="270"/>
                  <a:pt x="2721" y="287"/>
                  <a:pt x="2658" y="319"/>
                </a:cubicBezTo>
                <a:cubicBezTo>
                  <a:pt x="2603" y="229"/>
                  <a:pt x="2524" y="158"/>
                  <a:pt x="2429" y="109"/>
                </a:cubicBezTo>
                <a:cubicBezTo>
                  <a:pt x="2348" y="68"/>
                  <a:pt x="2256" y="46"/>
                  <a:pt x="2165" y="46"/>
                </a:cubicBezTo>
                <a:cubicBezTo>
                  <a:pt x="2033" y="46"/>
                  <a:pt x="1903" y="91"/>
                  <a:pt x="1800" y="170"/>
                </a:cubicBezTo>
                <a:lnTo>
                  <a:pt x="1614" y="76"/>
                </a:lnTo>
                <a:cubicBezTo>
                  <a:pt x="1610" y="73"/>
                  <a:pt x="1605" y="71"/>
                  <a:pt x="1600" y="70"/>
                </a:cubicBezTo>
                <a:cubicBezTo>
                  <a:pt x="1504" y="24"/>
                  <a:pt x="1403" y="0"/>
                  <a:pt x="1297" y="0"/>
                </a:cubicBezTo>
                <a:cubicBezTo>
                  <a:pt x="1034" y="0"/>
                  <a:pt x="797" y="145"/>
                  <a:pt x="677" y="379"/>
                </a:cubicBezTo>
                <a:cubicBezTo>
                  <a:pt x="638" y="455"/>
                  <a:pt x="614" y="539"/>
                  <a:pt x="605" y="623"/>
                </a:cubicBezTo>
                <a:cubicBezTo>
                  <a:pt x="594" y="622"/>
                  <a:pt x="582" y="622"/>
                  <a:pt x="571" y="622"/>
                </a:cubicBezTo>
                <a:cubicBezTo>
                  <a:pt x="376" y="622"/>
                  <a:pt x="218" y="780"/>
                  <a:pt x="218" y="975"/>
                </a:cubicBezTo>
                <a:cubicBezTo>
                  <a:pt x="218" y="1030"/>
                  <a:pt x="230" y="1083"/>
                  <a:pt x="254" y="1131"/>
                </a:cubicBezTo>
                <a:cubicBezTo>
                  <a:pt x="184" y="1185"/>
                  <a:pt x="127" y="1254"/>
                  <a:pt x="86" y="1334"/>
                </a:cubicBezTo>
                <a:cubicBezTo>
                  <a:pt x="13" y="1477"/>
                  <a:pt x="0" y="1641"/>
                  <a:pt x="49" y="1794"/>
                </a:cubicBezTo>
                <a:cubicBezTo>
                  <a:pt x="96" y="1941"/>
                  <a:pt x="196" y="2062"/>
                  <a:pt x="329" y="2136"/>
                </a:cubicBezTo>
                <a:cubicBezTo>
                  <a:pt x="270" y="2337"/>
                  <a:pt x="363" y="2562"/>
                  <a:pt x="555" y="2660"/>
                </a:cubicBezTo>
                <a:cubicBezTo>
                  <a:pt x="617" y="2692"/>
                  <a:pt x="685" y="2708"/>
                  <a:pt x="756" y="2708"/>
                </a:cubicBezTo>
                <a:cubicBezTo>
                  <a:pt x="805" y="2708"/>
                  <a:pt x="855" y="2700"/>
                  <a:pt x="902" y="2684"/>
                </a:cubicBezTo>
                <a:cubicBezTo>
                  <a:pt x="957" y="2796"/>
                  <a:pt x="1047" y="2887"/>
                  <a:pt x="1159" y="2945"/>
                </a:cubicBezTo>
                <a:cubicBezTo>
                  <a:pt x="1241" y="2986"/>
                  <a:pt x="1332" y="3008"/>
                  <a:pt x="1424" y="3008"/>
                </a:cubicBezTo>
                <a:cubicBezTo>
                  <a:pt x="1487" y="3008"/>
                  <a:pt x="1550" y="2998"/>
                  <a:pt x="1610" y="2978"/>
                </a:cubicBezTo>
                <a:lnTo>
                  <a:pt x="1610" y="4372"/>
                </a:lnTo>
                <a:lnTo>
                  <a:pt x="1297" y="4372"/>
                </a:lnTo>
                <a:cubicBezTo>
                  <a:pt x="1238" y="4372"/>
                  <a:pt x="1184" y="4426"/>
                  <a:pt x="1184" y="4485"/>
                </a:cubicBezTo>
                <a:lnTo>
                  <a:pt x="1184" y="4614"/>
                </a:lnTo>
                <a:cubicBezTo>
                  <a:pt x="1184" y="4677"/>
                  <a:pt x="1242" y="4719"/>
                  <a:pt x="1297" y="4719"/>
                </a:cubicBezTo>
                <a:lnTo>
                  <a:pt x="3896" y="4719"/>
                </a:lnTo>
                <a:cubicBezTo>
                  <a:pt x="3955" y="4719"/>
                  <a:pt x="3997" y="4675"/>
                  <a:pt x="3997" y="4614"/>
                </a:cubicBezTo>
                <a:lnTo>
                  <a:pt x="3997" y="4485"/>
                </a:lnTo>
                <a:cubicBezTo>
                  <a:pt x="3997" y="4422"/>
                  <a:pt x="3953" y="4372"/>
                  <a:pt x="3896" y="4372"/>
                </a:cubicBezTo>
                <a:lnTo>
                  <a:pt x="3760" y="4372"/>
                </a:lnTo>
                <a:lnTo>
                  <a:pt x="3544" y="4372"/>
                </a:lnTo>
                <a:lnTo>
                  <a:pt x="3544" y="3031"/>
                </a:lnTo>
                <a:cubicBezTo>
                  <a:pt x="3572" y="3035"/>
                  <a:pt x="3600" y="3037"/>
                  <a:pt x="3630" y="3037"/>
                </a:cubicBezTo>
                <a:cubicBezTo>
                  <a:pt x="3834" y="3037"/>
                  <a:pt x="4019" y="2924"/>
                  <a:pt x="4112" y="2742"/>
                </a:cubicBezTo>
                <a:cubicBezTo>
                  <a:pt x="4136" y="2694"/>
                  <a:pt x="4153" y="2643"/>
                  <a:pt x="4162" y="2591"/>
                </a:cubicBezTo>
                <a:cubicBezTo>
                  <a:pt x="4166" y="2591"/>
                  <a:pt x="4169" y="2591"/>
                  <a:pt x="4172" y="2591"/>
                </a:cubicBezTo>
                <a:cubicBezTo>
                  <a:pt x="4327" y="2591"/>
                  <a:pt x="4454" y="2464"/>
                  <a:pt x="4454" y="2308"/>
                </a:cubicBezTo>
                <a:cubicBezTo>
                  <a:pt x="4454" y="2264"/>
                  <a:pt x="4444" y="2221"/>
                  <a:pt x="4424" y="2182"/>
                </a:cubicBezTo>
                <a:cubicBezTo>
                  <a:pt x="4480" y="2139"/>
                  <a:pt x="4525" y="2085"/>
                  <a:pt x="4557" y="2022"/>
                </a:cubicBezTo>
                <a:cubicBezTo>
                  <a:pt x="4614" y="1910"/>
                  <a:pt x="4625" y="1782"/>
                  <a:pt x="4586" y="1663"/>
                </a:cubicBezTo>
                <a:close/>
              </a:path>
            </a:pathLst>
          </a:custGeom>
          <a:solidFill>
            <a:srgbClr val="69809E"/>
          </a:solidFill>
          <a:ln w="12700">
            <a:miter lim="400000"/>
          </a:ln>
        </p:spPr>
        <p:txBody>
          <a:bodyPr lIns="38090" tIns="38090" rIns="38090" bIns="380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4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1556385" y="5593715"/>
            <a:ext cx="98621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algn="l" defTabSz="914400" rtl="0" eaLnBrk="1" fontAlgn="auto" latinLnBrk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b="1" spc="300" dirty="0">
                <a:gradFill>
                  <a:gsLst>
                    <a:gs pos="50000">
                      <a:srgbClr val="714E57"/>
                    </a:gs>
                    <a:gs pos="0">
                      <a:srgbClr val="A0898F"/>
                    </a:gs>
                    <a:gs pos="100000">
                      <a:srgbClr val="41131E"/>
                    </a:gs>
                  </a:gsLst>
                  <a:lin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ontserrat" charset="0"/>
                <a:sym typeface="+mn-lt"/>
              </a:rPr>
              <a:t>对于本任务而言，我们认为未来应该从</a:t>
            </a:r>
            <a:r>
              <a:rPr lang="zh-CN" altLang="en-US" sz="1600" b="1" spc="300" dirty="0">
                <a:gradFill>
                  <a:gsLst>
                    <a:gs pos="50000">
                      <a:srgbClr val="714E57"/>
                    </a:gs>
                    <a:gs pos="0">
                      <a:srgbClr val="A0898F"/>
                    </a:gs>
                    <a:gs pos="100000">
                      <a:srgbClr val="41131E"/>
                    </a:gs>
                  </a:gsLst>
                  <a:lin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ontserrat" charset="0"/>
                <a:sym typeface="+mn-lt"/>
              </a:rPr>
              <a:t>以上两点</a:t>
            </a:r>
            <a:r>
              <a:rPr lang="en-US" sz="1600" b="1" spc="300" dirty="0">
                <a:gradFill>
                  <a:gsLst>
                    <a:gs pos="50000">
                      <a:srgbClr val="714E57"/>
                    </a:gs>
                    <a:gs pos="0">
                      <a:srgbClr val="A0898F"/>
                    </a:gs>
                    <a:gs pos="100000">
                      <a:srgbClr val="41131E"/>
                    </a:gs>
                  </a:gsLst>
                  <a:lin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ontserrat" charset="0"/>
                <a:sym typeface="+mn-lt"/>
              </a:rPr>
              <a:t>着手</a:t>
            </a:r>
            <a:r>
              <a:rPr lang="zh-CN" altLang="en-US" sz="1600" b="1" spc="300" dirty="0">
                <a:gradFill>
                  <a:gsLst>
                    <a:gs pos="50000">
                      <a:srgbClr val="714E57"/>
                    </a:gs>
                    <a:gs pos="0">
                      <a:srgbClr val="A0898F"/>
                    </a:gs>
                    <a:gs pos="100000">
                      <a:srgbClr val="41131E"/>
                    </a:gs>
                  </a:gsLst>
                  <a:lin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Montserrat" charset="0"/>
                <a:sym typeface="+mn-lt"/>
              </a:rPr>
              <a:t>，同时在临床中应用多模态影像技术，进一步提升模型性能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bldLvl="0" animBg="1"/>
      <p:bldP spid="12" grpId="0"/>
      <p:bldP spid="14" grpId="0" bldLvl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8" y="0"/>
            <a:ext cx="4121464" cy="446923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96047" y="738652"/>
            <a:ext cx="5792105" cy="611934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72000" y="3374577"/>
            <a:ext cx="6106657" cy="59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75" dirty="0">
                <a:solidFill>
                  <a:srgbClr val="002060"/>
                </a:solidFill>
                <a:latin typeface="微软雅黑 Light" panose="020B0502040204020203" charset="-122"/>
                <a:ea typeface="微软雅黑 Light" panose="020B0502040204020203" charset="-122"/>
                <a:cs typeface="Yuppy SC" panose="020F0603040207020204" pitchFamily="34" charset="-122"/>
              </a:rPr>
              <a:t>---</a:t>
            </a:r>
            <a:r>
              <a:rPr lang="zh-CN" altLang="en-US" sz="3275" dirty="0">
                <a:solidFill>
                  <a:srgbClr val="002060"/>
                </a:solidFill>
                <a:latin typeface="微软雅黑 Light" panose="020B0502040204020203" charset="-122"/>
                <a:ea typeface="微软雅黑 Light" panose="020B0502040204020203" charset="-122"/>
                <a:cs typeface="Yuppy SC" panose="020F0603040207020204" pitchFamily="34" charset="-122"/>
              </a:rPr>
              <a:t> 赋能 </a:t>
            </a:r>
            <a:r>
              <a:rPr lang="en-US" altLang="zh-CN" sz="3275" dirty="0">
                <a:solidFill>
                  <a:srgbClr val="002060"/>
                </a:solidFill>
                <a:latin typeface="微软雅黑 Light" panose="020B0502040204020203" charset="-122"/>
                <a:ea typeface="微软雅黑 Light" panose="020B0502040204020203" charset="-122"/>
                <a:cs typeface="Yuppy SC" panose="020F0603040207020204" pitchFamily="34" charset="-122"/>
              </a:rPr>
              <a:t>A</a:t>
            </a:r>
            <a:r>
              <a:rPr lang="en-US" altLang="zh-CN" sz="3275" baseline="30000" dirty="0">
                <a:solidFill>
                  <a:srgbClr val="002060"/>
                </a:solidFill>
                <a:latin typeface="微软雅黑 Light" panose="020B0502040204020203" charset="-122"/>
                <a:ea typeface="微软雅黑 Light" panose="020B0502040204020203" charset="-122"/>
                <a:cs typeface="Yuppy SC" panose="020F0603040207020204" pitchFamily="34" charset="-122"/>
              </a:rPr>
              <a:t>3</a:t>
            </a:r>
            <a:r>
              <a:rPr lang="en-US" altLang="zh-CN" sz="3275" dirty="0">
                <a:solidFill>
                  <a:srgbClr val="002060"/>
                </a:solidFill>
                <a:latin typeface="微软雅黑 Light" panose="020B0502040204020203" charset="-122"/>
                <a:ea typeface="微软雅黑 Light" panose="020B0502040204020203" charset="-122"/>
                <a:cs typeface="Yuppy SC" panose="020F0603040207020204" pitchFamily="34" charset="-122"/>
              </a:rPr>
              <a:t> </a:t>
            </a:r>
            <a:r>
              <a:rPr lang="zh-CN" altLang="en-US" sz="3275" dirty="0">
                <a:solidFill>
                  <a:srgbClr val="002060"/>
                </a:solidFill>
                <a:latin typeface="微软雅黑 Light" panose="020B0502040204020203" charset="-122"/>
                <a:ea typeface="微软雅黑 Light" panose="020B0502040204020203" charset="-122"/>
                <a:cs typeface="Yuppy SC" panose="020F0603040207020204" pitchFamily="34" charset="-122"/>
              </a:rPr>
              <a:t>骨科诊断</a:t>
            </a:r>
          </a:p>
        </p:txBody>
      </p:sp>
      <p:sp>
        <p:nvSpPr>
          <p:cNvPr id="8" name="矩形 7"/>
          <p:cNvSpPr/>
          <p:nvPr/>
        </p:nvSpPr>
        <p:spPr>
          <a:xfrm>
            <a:off x="1752285" y="1951182"/>
            <a:ext cx="3494405" cy="1174750"/>
          </a:xfrm>
          <a:prstGeom prst="rect">
            <a:avLst/>
          </a:prstGeom>
          <a:noFill/>
          <a:ln>
            <a:noFill/>
          </a:ln>
        </p:spPr>
        <p:txBody>
          <a:bodyPr wrap="none" lIns="55418" tIns="27709" rIns="55418" bIns="27709">
            <a:spAutoFit/>
          </a:bodyPr>
          <a:lstStyle/>
          <a:p>
            <a:pPr algn="ctr"/>
            <a:r>
              <a:rPr lang="zh-CN" altLang="en-US" sz="7275" b="1" dirty="0">
                <a:ln w="0">
                  <a:solidFill>
                    <a:srgbClr val="002060"/>
                  </a:solidFill>
                </a:ln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Med AI</a:t>
            </a:r>
            <a:endParaRPr lang="zh-CN" altLang="en-US" sz="7275" b="1" dirty="0">
              <a:ln w="0">
                <a:solidFill>
                  <a:srgbClr val="002060"/>
                </a:solidFill>
              </a:ln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3848" y="4503860"/>
            <a:ext cx="4121464" cy="2358393"/>
          </a:xfrm>
          <a:prstGeom prst="rect">
            <a:avLst/>
          </a:prstGeom>
          <a:effectLst>
            <a:outerShdw blurRad="50800" sx="1000" sy="1000" algn="ctr" rotWithShape="0">
              <a:srgbClr val="000000"/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290513" y="1129665"/>
          <a:ext cx="11610975" cy="4598670"/>
        </p:xfrm>
        <a:graphic>
          <a:graphicData uri="http://schemas.openxmlformats.org/drawingml/2006/table">
            <a:tbl>
              <a:tblPr firstRow="1" bandRow="1"/>
              <a:tblGrid>
                <a:gridCol w="362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95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95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0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0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959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0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0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2959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302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302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2959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302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2959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302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5302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52959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53022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324485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Verse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>
                      <a:noFill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A8C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C29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E2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72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542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659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A8C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C29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E2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72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542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659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A8C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C29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14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E2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15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72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542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17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659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A8C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Avg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C29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Std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E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48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Dice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0.7921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0.9333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0.9522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0.9475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0.8958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0.8742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0.8153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0.8390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0.9017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0.9059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0.9486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0.9483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0.9543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0.9604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0.9597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0.9584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0.9569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0.9157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0.0502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0.8120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0.9206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0.9349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0.9350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0.8947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0.8751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0.8873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0.8888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0.8991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0.9310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0.9462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0.9470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0.9571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0.9964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0.9609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0.9606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0.9671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0.9531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0.9259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0.0410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52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IOU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0.6558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0.8749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0.9088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0.8113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0.7765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0.6882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0.7227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0.8210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0.8280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0.8836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0.9022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0.9017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0.9126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0.9238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0.9225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0.9201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0.9174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0.8484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0.0813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5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0.6835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0.8529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0.8778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0.8779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0.8095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0.7779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0.7974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0.7999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0.8167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0.8709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0.8979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0.8993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0.9177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0.9928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0.9247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0.9242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0.9363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0.9104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0.8649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0.0692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52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Dice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0.8336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0.9243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0.9369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0.9149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0.8510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0.8551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0.8409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0.8536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0.9466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0.9516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0.9459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0.9336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0.9523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0.9518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0.9533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0.9383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0.9080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0.0425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0.8309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0.9181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0.9385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0.8992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0.8572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0.9000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0.9036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0.9420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0.9501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0.9509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0.9560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0.9323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0.9324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0.9619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0.9523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0.9169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0.0345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52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IOU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0.7147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0.8593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0.8813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0.8431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0.7702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0.7406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0.7469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0.7255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0.7446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0.8029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0.8986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0.9077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0.8974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0.8755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0.9089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0.9080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0.9108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0.8838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0.8344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0.0700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5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0.7107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0.8486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0.8841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0.8169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0.7860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0.7501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0.7989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0.8242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0.9049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0.9064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0.9157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0.8732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0.8340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0.8734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0.9266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0.9089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0.8484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0.0575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890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Dice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None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None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0.7083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0.8465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0.7477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0.7461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0.8617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0.8973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0.8077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0.8381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0.8241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0.9036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0.9383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0.9367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0.9372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0.9217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0.0729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5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None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None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0.7999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0.8218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0.7643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0.8765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0.8817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0.8123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0.8585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0.8247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0.8755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0.9208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0.9252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0.9065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0.8979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0.9207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0.8648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0.0448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52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IOU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None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None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0.5483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0.7339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0.5971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0.5950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0.7671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0.7570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0.8137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0.6774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0.7213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0.7008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0.8242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0.8838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0.8809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0.8818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0.8548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0.9408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0.7611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0.1097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None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None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0.6665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0.7860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0.6975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0.6185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0.7802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0.7884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0.7702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0.6839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0.7521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0.7017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0.7786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0.8532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0.8608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0.8290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0.8147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0.8531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0.7647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0.0682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52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Dice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0.8129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0.9288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0.8658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0.9030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0.8379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0.8238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0.8462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0.8472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0.8842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0.8681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0.9076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0.9081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0.9326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0.9421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0.9498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0.9496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0.9445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0.9549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0.8948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0.0451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35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0.8215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0.9194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0.8911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0.9048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0.8656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0.8322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0.8840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0.8910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0.8951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0.9183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0.9075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0.9498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0.9319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0.9332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0.9423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0.9420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0.9027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0.0342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890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IOU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0.6852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0.8671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0.7795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0.8257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0.7262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0.7041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0.7341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0.7350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0.7931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0.8345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0.8369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0.8744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0.9046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0.9041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0.8952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0.9140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0.8152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0.0722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35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190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0.6971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0.8507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0.8095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0.8269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0.7643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0.7155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0.7922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0.8022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0.8037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0.8151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0.8516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0.8358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0.8707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0.9064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0.8732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0.8755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0.8925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0.8263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0.0554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252095" y="252095"/>
            <a:ext cx="403796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26188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rPr>
              <a:t>Dice &amp; IOU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009852" y="554095"/>
            <a:ext cx="154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/>
                <a:ea typeface="微软雅黑 Light" panose="020B0502040204020203" charset="-122"/>
                <a:cs typeface="+mn-cs"/>
              </a:rPr>
              <a:t>Ground Truth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4026" y="323262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/>
                <a:ea typeface="微软雅黑 Light" panose="020B0502040204020203" charset="-122"/>
                <a:cs typeface="+mn-cs"/>
              </a:rPr>
              <a:t>Case 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/>
              <a:ea typeface="微软雅黑 Light" panose="020B0502040204020203" charset="-122"/>
              <a:cs typeface="+mn-cs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6494743" y="1059615"/>
            <a:ext cx="3065705" cy="5255494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3249038" y="1059615"/>
            <a:ext cx="3065706" cy="525549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99859" y="554095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/>
                <a:ea typeface="微软雅黑 Light" panose="020B0502040204020203" charset="-122"/>
                <a:cs typeface="+mn-cs"/>
              </a:rPr>
              <a:t>Prediction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D961C81-5627-4C3E-AC60-B6B6837B78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 panose="020B0606030504020204"/>
                <a:ea typeface="微软雅黑 Light" panose="020B0502040204020203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 panose="020B0606030504020204"/>
              <a:ea typeface="微软雅黑 Light" panose="020B0502040204020203" charset="-122"/>
              <a:cs typeface="+mn-cs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6288626" y="1127710"/>
            <a:ext cx="3088969" cy="494235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3247585" y="1127710"/>
            <a:ext cx="2725419" cy="4942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34754" y="554095"/>
            <a:ext cx="154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/>
                <a:ea typeface="微软雅黑 Light" panose="020B0502040204020203" charset="-122"/>
                <a:cs typeface="+mn-cs"/>
              </a:rPr>
              <a:t>Ground Truth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4026" y="323262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/>
                <a:ea typeface="微软雅黑 Light" panose="020B0502040204020203" charset="-122"/>
                <a:cs typeface="+mn-cs"/>
              </a:rPr>
              <a:t>Case 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05374" y="554095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/>
                <a:ea typeface="微软雅黑 Light" panose="020B0502040204020203" charset="-122"/>
                <a:cs typeface="+mn-cs"/>
              </a:rPr>
              <a:t>Prediction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D961C81-5627-4C3E-AC60-B6B6837B78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 panose="020B0606030504020204"/>
                <a:ea typeface="微软雅黑 Light" panose="020B0502040204020203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 panose="020B0606030504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34754" y="554095"/>
            <a:ext cx="154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/>
                <a:ea typeface="微软雅黑 Light" panose="020B0502040204020203" charset="-122"/>
                <a:cs typeface="+mn-cs"/>
              </a:rPr>
              <a:t>Ground Truth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05374" y="554095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/>
                <a:ea typeface="微软雅黑 Light" panose="020B0502040204020203" charset="-122"/>
                <a:cs typeface="+mn-cs"/>
              </a:rPr>
              <a:t>Prediction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4026" y="323262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/>
                <a:ea typeface="微软雅黑 Light" panose="020B0502040204020203" charset="-122"/>
                <a:cs typeface="+mn-cs"/>
              </a:rPr>
              <a:t>Case 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/>
              <a:ea typeface="微软雅黑 Light" panose="020B0502040204020203" charset="-122"/>
              <a:cs typeface="+mn-cs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3141722" y="923429"/>
            <a:ext cx="2930139" cy="5860278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6368040" y="923428"/>
            <a:ext cx="2930140" cy="5860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4"/>
          <p:cNvCxnSpPr/>
          <p:nvPr/>
        </p:nvCxnSpPr>
        <p:spPr>
          <a:xfrm>
            <a:off x="4993940" y="1952790"/>
            <a:ext cx="0" cy="414000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5"/>
          <p:cNvCxnSpPr/>
          <p:nvPr/>
        </p:nvCxnSpPr>
        <p:spPr>
          <a:xfrm>
            <a:off x="7192807" y="1952790"/>
            <a:ext cx="0" cy="414000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6"/>
          <p:cNvCxnSpPr/>
          <p:nvPr/>
        </p:nvCxnSpPr>
        <p:spPr>
          <a:xfrm>
            <a:off x="9390725" y="1952790"/>
            <a:ext cx="0" cy="414000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7"/>
          <p:cNvSpPr txBox="1"/>
          <p:nvPr/>
        </p:nvSpPr>
        <p:spPr>
          <a:xfrm>
            <a:off x="9397370" y="1876004"/>
            <a:ext cx="21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刘林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9397370" y="4195051"/>
            <a:ext cx="2195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中国科学技术大学 博士研究生 计算机专业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7" name="Straight Connector 9"/>
          <p:cNvCxnSpPr/>
          <p:nvPr/>
        </p:nvCxnSpPr>
        <p:spPr>
          <a:xfrm>
            <a:off x="9685329" y="4718271"/>
            <a:ext cx="162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0"/>
          <p:cNvSpPr/>
          <p:nvPr/>
        </p:nvSpPr>
        <p:spPr>
          <a:xfrm>
            <a:off x="9418168" y="4741102"/>
            <a:ext cx="2049383" cy="10218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负责：模型训练及调参工作，程序代码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debug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TextBox 12"/>
          <p:cNvSpPr txBox="1"/>
          <p:nvPr/>
        </p:nvSpPr>
        <p:spPr>
          <a:xfrm>
            <a:off x="7201661" y="1876004"/>
            <a:ext cx="21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黄瑾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7201661" y="4195051"/>
            <a:ext cx="2195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上海交通大学 本科三年级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医学专业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/ 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辅修人工智能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Straight Connector 14"/>
          <p:cNvCxnSpPr/>
          <p:nvPr/>
        </p:nvCxnSpPr>
        <p:spPr>
          <a:xfrm>
            <a:off x="7489620" y="4718271"/>
            <a:ext cx="162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5"/>
          <p:cNvSpPr/>
          <p:nvPr/>
        </p:nvSpPr>
        <p:spPr>
          <a:xfrm>
            <a:off x="7303885" y="4741102"/>
            <a:ext cx="1966907" cy="13465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负责：商业价值分析、临床价值分析，发挥专业优势，理解任务，提出需求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4" name="TextBox 17"/>
          <p:cNvSpPr txBox="1"/>
          <p:nvPr/>
        </p:nvSpPr>
        <p:spPr>
          <a:xfrm>
            <a:off x="2787579" y="1876004"/>
            <a:ext cx="21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许赢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TextBox 18"/>
          <p:cNvSpPr txBox="1"/>
          <p:nvPr/>
        </p:nvSpPr>
        <p:spPr>
          <a:xfrm>
            <a:off x="2787579" y="4195051"/>
            <a:ext cx="2195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圣路易斯华盛顿大学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-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硕士研究生 计算机专业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6" name="Straight Connector 19"/>
          <p:cNvCxnSpPr/>
          <p:nvPr/>
        </p:nvCxnSpPr>
        <p:spPr>
          <a:xfrm>
            <a:off x="3075538" y="4718271"/>
            <a:ext cx="162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0"/>
          <p:cNvSpPr/>
          <p:nvPr/>
        </p:nvSpPr>
        <p:spPr>
          <a:xfrm>
            <a:off x="2877511" y="4741102"/>
            <a:ext cx="1968583" cy="134504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负责：前期文献调研工作，任务理解，服务器环境配置，模型训练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TextBox 22"/>
          <p:cNvSpPr txBox="1"/>
          <p:nvPr/>
        </p:nvSpPr>
        <p:spPr>
          <a:xfrm>
            <a:off x="4998041" y="1876004"/>
            <a:ext cx="21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沈逸卿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0" name="TextBox 23"/>
          <p:cNvSpPr txBox="1"/>
          <p:nvPr/>
        </p:nvSpPr>
        <p:spPr>
          <a:xfrm>
            <a:off x="4998041" y="4195051"/>
            <a:ext cx="2195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约翰斯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·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霍普金斯大学 博士研究生 计算机专业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1" name="Straight Connector 24"/>
          <p:cNvCxnSpPr/>
          <p:nvPr/>
        </p:nvCxnSpPr>
        <p:spPr>
          <a:xfrm>
            <a:off x="5286000" y="4718271"/>
            <a:ext cx="162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5"/>
          <p:cNvSpPr/>
          <p:nvPr/>
        </p:nvSpPr>
        <p:spPr>
          <a:xfrm>
            <a:off x="5113008" y="4741102"/>
            <a:ext cx="1968721" cy="134504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720" marR="0" lvl="0" indent="-17272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负责：文献调研，消融学习，对当前模型的不足提出针对性改进方案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3" name="Straight Connector 30"/>
          <p:cNvCxnSpPr/>
          <p:nvPr/>
        </p:nvCxnSpPr>
        <p:spPr>
          <a:xfrm>
            <a:off x="2773831" y="1952790"/>
            <a:ext cx="0" cy="414000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31"/>
          <p:cNvSpPr txBox="1"/>
          <p:nvPr/>
        </p:nvSpPr>
        <p:spPr>
          <a:xfrm>
            <a:off x="577959" y="1876004"/>
            <a:ext cx="21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陈文轩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5" name="TextBox 32"/>
          <p:cNvSpPr txBox="1"/>
          <p:nvPr/>
        </p:nvSpPr>
        <p:spPr>
          <a:xfrm>
            <a:off x="537033" y="4195051"/>
            <a:ext cx="2277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清华大学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-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博士研究生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生物医学工程专业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6" name="Straight Connector 33"/>
          <p:cNvCxnSpPr/>
          <p:nvPr/>
        </p:nvCxnSpPr>
        <p:spPr>
          <a:xfrm>
            <a:off x="865918" y="4718271"/>
            <a:ext cx="162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34"/>
          <p:cNvSpPr/>
          <p:nvPr/>
        </p:nvSpPr>
        <p:spPr>
          <a:xfrm>
            <a:off x="758757" y="4741102"/>
            <a:ext cx="1821942" cy="13465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担任队长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负责：环境配置，数据集下载、预处理、预测结果分析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252000" y="2520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26188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团队介绍</a:t>
            </a:r>
            <a:endParaRPr kumimoji="0" lang="id-ID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2618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8" name="TextBox 31"/>
          <p:cNvSpPr txBox="1"/>
          <p:nvPr/>
        </p:nvSpPr>
        <p:spPr>
          <a:xfrm>
            <a:off x="251999" y="813241"/>
            <a:ext cx="10409516" cy="83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126188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队伍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26188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名称：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26188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Med AI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rgbClr val="126188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——</a:t>
            </a:r>
            <a:r>
              <a:rPr lang="zh-CN" altLang="en-US" sz="1600" dirty="0">
                <a:solidFill>
                  <a:srgbClr val="126188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将医学场景中的需求与人工智能紧密结合，深度挖掘人工智能技术的应用价值，是我们团队不懈努力的方向！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126188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2" name="Google Shape;300;p32"/>
          <p:cNvPicPr preferRelativeResize="0"/>
          <p:nvPr/>
        </p:nvPicPr>
        <p:blipFill rotWithShape="1">
          <a:blip r:embed="rId2"/>
          <a:srcRect l="10231" r="11510" b="12516"/>
          <a:stretch>
            <a:fillRect/>
          </a:stretch>
        </p:blipFill>
        <p:spPr>
          <a:xfrm>
            <a:off x="5360995" y="2262890"/>
            <a:ext cx="14616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302;p32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540" y="2262890"/>
            <a:ext cx="1461996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304;p32"/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63" y="2262890"/>
            <a:ext cx="1463309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灯片编号占位符 2"/>
          <p:cNvSpPr txBox="1"/>
          <p:nvPr/>
        </p:nvSpPr>
        <p:spPr>
          <a:xfrm>
            <a:off x="9000000" y="64800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mtClean="0">
                <a:solidFill>
                  <a:prstClr val="black">
                    <a:tint val="75000"/>
                  </a:prstClr>
                </a:solidFill>
                <a:cs typeface="Arial" panose="020B0604020202020204" pitchFamily="34" charset="0"/>
              </a:rPr>
              <a:t>2</a:t>
            </a:fld>
            <a:endParaRPr lang="zh-CN" altLang="en-US">
              <a:solidFill>
                <a:prstClr val="black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  <p:pic>
        <p:nvPicPr>
          <p:cNvPr id="32" name="Google Shape;295;p3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811329" y="2262890"/>
            <a:ext cx="1368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/>
          <p:cNvPicPr/>
          <p:nvPr/>
        </p:nvPicPr>
        <p:blipFill>
          <a:blip r:embed="rId6"/>
          <a:stretch>
            <a:fillRect/>
          </a:stretch>
        </p:blipFill>
        <p:spPr>
          <a:xfrm>
            <a:off x="7618518" y="2262890"/>
            <a:ext cx="1392264" cy="18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D961C81-5627-4C3E-AC60-B6B6837B78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 panose="020B0606030504020204"/>
                <a:ea typeface="微软雅黑 Light" panose="020B0502040204020203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 panose="020B0606030504020204"/>
              <a:ea typeface="微软雅黑 Light" panose="020B0502040204020203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017" y="1675765"/>
            <a:ext cx="6277746" cy="456227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4026" y="32326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训练过程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32142" y="323262"/>
            <a:ext cx="6197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/>
                <a:ea typeface="微软雅黑 Light" panose="020B0502040204020203" charset="-122"/>
                <a:cs typeface="+mn-cs"/>
              </a:rPr>
              <a:t>Loss function: Cross Entropy + Dice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/>
                <a:ea typeface="微软雅黑 Light" panose="020B0502040204020203" charset="-122"/>
                <a:cs typeface="+mn-cs"/>
              </a:rPr>
              <a:t>Batch size: 4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Open Sans" panose="020B0606030504020204"/>
                <a:ea typeface="微软雅黑 Light" panose="020B0502040204020203" charset="-122"/>
              </a:rPr>
              <a:t>Patch size: 128*128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/>
                <a:ea typeface="微软雅黑 Light" panose="020B0502040204020203" charset="-122"/>
                <a:cs typeface="+mn-cs"/>
              </a:rPr>
              <a:t>Learning rate: Linear attenuation </a:t>
            </a:r>
            <a:r>
              <a:rPr lang="en-US" altLang="zh-CN" dirty="0">
                <a:solidFill>
                  <a:prstClr val="black"/>
                </a:solidFill>
                <a:latin typeface="Open Sans" panose="020B0606030504020204"/>
                <a:ea typeface="微软雅黑 Light" panose="020B0502040204020203" charset="-122"/>
              </a:rPr>
              <a:t>to</a:t>
            </a:r>
            <a:r>
              <a:rPr lang="zh-CN" altLang="en-US" dirty="0">
                <a:solidFill>
                  <a:prstClr val="black"/>
                </a:solidFill>
                <a:latin typeface="Open Sans" panose="020B0606030504020204"/>
                <a:ea typeface="微软雅黑 Light" panose="020B0502040204020203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Open Sans" panose="020B0606030504020204"/>
                <a:ea typeface="微软雅黑 Light" panose="020B0502040204020203" charset="-122"/>
              </a:rPr>
              <a:t>0.001</a:t>
            </a:r>
            <a:r>
              <a:rPr lang="zh-CN" altLang="en-US" dirty="0">
                <a:solidFill>
                  <a:prstClr val="black"/>
                </a:solidFill>
                <a:latin typeface="Open Sans" panose="020B0606030504020204"/>
                <a:ea typeface="微软雅黑 Light" panose="020B0502040204020203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Open Sans" panose="020B0606030504020204"/>
                <a:ea typeface="微软雅黑 Light" panose="020B0502040204020203" charset="-122"/>
              </a:rPr>
              <a:t>at 250 epochs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27"/>
          <p:cNvSpPr txBox="1"/>
          <p:nvPr/>
        </p:nvSpPr>
        <p:spPr>
          <a:xfrm>
            <a:off x="252000" y="2520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26188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项目背景</a:t>
            </a:r>
          </a:p>
        </p:txBody>
      </p:sp>
      <p:grpSp>
        <p:nvGrpSpPr>
          <p:cNvPr id="148" name="Group 5"/>
          <p:cNvGrpSpPr/>
          <p:nvPr/>
        </p:nvGrpSpPr>
        <p:grpSpPr>
          <a:xfrm>
            <a:off x="1161781" y="1921089"/>
            <a:ext cx="1885696" cy="1744133"/>
            <a:chOff x="1066800" y="1428750"/>
            <a:chExt cx="1414272" cy="1308100"/>
          </a:xfrm>
        </p:grpSpPr>
        <p:sp>
          <p:nvSpPr>
            <p:cNvPr id="149" name="Isosceles Triangle 3"/>
            <p:cNvSpPr/>
            <p:nvPr/>
          </p:nvSpPr>
          <p:spPr>
            <a:xfrm flipV="1">
              <a:off x="1066800" y="1428750"/>
              <a:ext cx="1414272" cy="12192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0" name="Isosceles Triangle 4"/>
            <p:cNvSpPr/>
            <p:nvPr/>
          </p:nvSpPr>
          <p:spPr>
            <a:xfrm flipV="1">
              <a:off x="1066800" y="1517650"/>
              <a:ext cx="1414272" cy="12192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51" name="Group 18"/>
          <p:cNvGrpSpPr/>
          <p:nvPr/>
        </p:nvGrpSpPr>
        <p:grpSpPr>
          <a:xfrm>
            <a:off x="885429" y="3668598"/>
            <a:ext cx="2438400" cy="2185652"/>
            <a:chOff x="1117600" y="2876542"/>
            <a:chExt cx="1828800" cy="1447808"/>
          </a:xfrm>
        </p:grpSpPr>
        <p:sp>
          <p:nvSpPr>
            <p:cNvPr id="152" name="Rounded Rectangle 6"/>
            <p:cNvSpPr/>
            <p:nvPr/>
          </p:nvSpPr>
          <p:spPr>
            <a:xfrm>
              <a:off x="1117600" y="2876550"/>
              <a:ext cx="1828800" cy="14478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3" name="Rectangle 7"/>
            <p:cNvSpPr/>
            <p:nvPr/>
          </p:nvSpPr>
          <p:spPr>
            <a:xfrm>
              <a:off x="1773237" y="2876542"/>
              <a:ext cx="517526" cy="952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54" name="TextBox 8"/>
          <p:cNvSpPr txBox="1"/>
          <p:nvPr/>
        </p:nvSpPr>
        <p:spPr>
          <a:xfrm>
            <a:off x="1029299" y="4044953"/>
            <a:ext cx="2150661" cy="157581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096E6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优秀骨科医生培养时间极长，收益慢，地区分布明显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过去年轻的骨科医生要成长为主刀，需要几十台或上百台手术的训练，但在机器人的辅助之下，不到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10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台手术，医生便能独当一面，前提是医生具备一定的外科手术基础和骨科经验。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5" name="Freeform 131"/>
          <p:cNvSpPr>
            <a:spLocks noEditPoints="1"/>
          </p:cNvSpPr>
          <p:nvPr/>
        </p:nvSpPr>
        <p:spPr bwMode="auto">
          <a:xfrm>
            <a:off x="1822599" y="2292676"/>
            <a:ext cx="564061" cy="529273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2" y="0"/>
              </a:cxn>
              <a:cxn ang="0">
                <a:pos x="0" y="12"/>
              </a:cxn>
              <a:cxn ang="0">
                <a:pos x="0" y="88"/>
              </a:cxn>
              <a:cxn ang="0">
                <a:pos x="12" y="100"/>
              </a:cxn>
              <a:cxn ang="0">
                <a:pos x="50" y="100"/>
              </a:cxn>
              <a:cxn ang="0">
                <a:pos x="50" y="104"/>
              </a:cxn>
              <a:cxn ang="0">
                <a:pos x="26" y="108"/>
              </a:cxn>
              <a:cxn ang="0">
                <a:pos x="23" y="111"/>
              </a:cxn>
              <a:cxn ang="0">
                <a:pos x="27" y="115"/>
              </a:cxn>
              <a:cxn ang="0">
                <a:pos x="96" y="115"/>
              </a:cxn>
              <a:cxn ang="0">
                <a:pos x="100" y="111"/>
              </a:cxn>
              <a:cxn ang="0">
                <a:pos x="97" y="108"/>
              </a:cxn>
              <a:cxn ang="0">
                <a:pos x="73" y="104"/>
              </a:cxn>
              <a:cxn ang="0">
                <a:pos x="73" y="100"/>
              </a:cxn>
              <a:cxn ang="0">
                <a:pos x="111" y="100"/>
              </a:cxn>
              <a:cxn ang="0">
                <a:pos x="123" y="88"/>
              </a:cxn>
              <a:cxn ang="0">
                <a:pos x="123" y="12"/>
              </a:cxn>
              <a:cxn ang="0">
                <a:pos x="111" y="0"/>
              </a:cxn>
              <a:cxn ang="0">
                <a:pos x="115" y="88"/>
              </a:cxn>
              <a:cxn ang="0">
                <a:pos x="111" y="92"/>
              </a:cxn>
              <a:cxn ang="0">
                <a:pos x="12" y="92"/>
              </a:cxn>
              <a:cxn ang="0">
                <a:pos x="8" y="88"/>
              </a:cxn>
              <a:cxn ang="0">
                <a:pos x="8" y="12"/>
              </a:cxn>
              <a:cxn ang="0">
                <a:pos x="12" y="8"/>
              </a:cxn>
              <a:cxn ang="0">
                <a:pos x="111" y="8"/>
              </a:cxn>
              <a:cxn ang="0">
                <a:pos x="115" y="12"/>
              </a:cxn>
              <a:cxn ang="0">
                <a:pos x="115" y="88"/>
              </a:cxn>
              <a:cxn ang="0">
                <a:pos x="104" y="15"/>
              </a:cxn>
              <a:cxn ang="0">
                <a:pos x="19" y="15"/>
              </a:cxn>
              <a:cxn ang="0">
                <a:pos x="16" y="19"/>
              </a:cxn>
              <a:cxn ang="0">
                <a:pos x="16" y="73"/>
              </a:cxn>
              <a:cxn ang="0">
                <a:pos x="19" y="77"/>
              </a:cxn>
              <a:cxn ang="0">
                <a:pos x="104" y="77"/>
              </a:cxn>
              <a:cxn ang="0">
                <a:pos x="108" y="73"/>
              </a:cxn>
              <a:cxn ang="0">
                <a:pos x="108" y="19"/>
              </a:cxn>
              <a:cxn ang="0">
                <a:pos x="104" y="15"/>
              </a:cxn>
              <a:cxn ang="0">
                <a:pos x="104" y="73"/>
              </a:cxn>
              <a:cxn ang="0">
                <a:pos x="19" y="73"/>
              </a:cxn>
              <a:cxn ang="0">
                <a:pos x="19" y="19"/>
              </a:cxn>
              <a:cxn ang="0">
                <a:pos x="104" y="19"/>
              </a:cxn>
              <a:cxn ang="0">
                <a:pos x="104" y="73"/>
              </a:cxn>
              <a:cxn ang="0">
                <a:pos x="104" y="73"/>
              </a:cxn>
              <a:cxn ang="0">
                <a:pos x="104" y="73"/>
              </a:cxn>
            </a:cxnLst>
            <a:rect l="0" t="0" r="r" b="b"/>
            <a:pathLst>
              <a:path w="123" h="115">
                <a:moveTo>
                  <a:pt x="111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5"/>
                  <a:pt x="5" y="100"/>
                  <a:pt x="12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104"/>
                  <a:pt x="50" y="104"/>
                  <a:pt x="50" y="104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24" y="108"/>
                  <a:pt x="23" y="109"/>
                  <a:pt x="23" y="111"/>
                </a:cubicBezTo>
                <a:cubicBezTo>
                  <a:pt x="23" y="113"/>
                  <a:pt x="25" y="115"/>
                  <a:pt x="27" y="115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98" y="115"/>
                  <a:pt x="100" y="113"/>
                  <a:pt x="100" y="111"/>
                </a:cubicBezTo>
                <a:cubicBezTo>
                  <a:pt x="100" y="109"/>
                  <a:pt x="99" y="108"/>
                  <a:pt x="97" y="108"/>
                </a:cubicBezTo>
                <a:cubicBezTo>
                  <a:pt x="73" y="104"/>
                  <a:pt x="73" y="104"/>
                  <a:pt x="73" y="104"/>
                </a:cubicBezTo>
                <a:cubicBezTo>
                  <a:pt x="73" y="100"/>
                  <a:pt x="73" y="100"/>
                  <a:pt x="73" y="100"/>
                </a:cubicBezTo>
                <a:cubicBezTo>
                  <a:pt x="111" y="100"/>
                  <a:pt x="111" y="100"/>
                  <a:pt x="111" y="100"/>
                </a:cubicBezTo>
                <a:cubicBezTo>
                  <a:pt x="118" y="100"/>
                  <a:pt x="123" y="95"/>
                  <a:pt x="123" y="88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5"/>
                  <a:pt x="118" y="0"/>
                  <a:pt x="111" y="0"/>
                </a:cubicBezTo>
                <a:close/>
                <a:moveTo>
                  <a:pt x="115" y="88"/>
                </a:moveTo>
                <a:cubicBezTo>
                  <a:pt x="115" y="90"/>
                  <a:pt x="114" y="92"/>
                  <a:pt x="111" y="92"/>
                </a:cubicBezTo>
                <a:cubicBezTo>
                  <a:pt x="12" y="92"/>
                  <a:pt x="12" y="92"/>
                  <a:pt x="12" y="92"/>
                </a:cubicBezTo>
                <a:cubicBezTo>
                  <a:pt x="10" y="92"/>
                  <a:pt x="8" y="90"/>
                  <a:pt x="8" y="88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9"/>
                  <a:pt x="10" y="8"/>
                  <a:pt x="12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114" y="8"/>
                  <a:pt x="115" y="9"/>
                  <a:pt x="115" y="12"/>
                </a:cubicBezTo>
                <a:lnTo>
                  <a:pt x="115" y="88"/>
                </a:lnTo>
                <a:close/>
                <a:moveTo>
                  <a:pt x="104" y="15"/>
                </a:moveTo>
                <a:cubicBezTo>
                  <a:pt x="19" y="15"/>
                  <a:pt x="19" y="15"/>
                  <a:pt x="19" y="15"/>
                </a:cubicBezTo>
                <a:cubicBezTo>
                  <a:pt x="17" y="15"/>
                  <a:pt x="16" y="17"/>
                  <a:pt x="16" y="19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5"/>
                  <a:pt x="17" y="77"/>
                  <a:pt x="19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6" y="77"/>
                  <a:pt x="108" y="75"/>
                  <a:pt x="108" y="73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7"/>
                  <a:pt x="106" y="15"/>
                  <a:pt x="104" y="15"/>
                </a:cubicBezTo>
                <a:close/>
                <a:moveTo>
                  <a:pt x="104" y="73"/>
                </a:moveTo>
                <a:cubicBezTo>
                  <a:pt x="19" y="73"/>
                  <a:pt x="19" y="73"/>
                  <a:pt x="19" y="73"/>
                </a:cubicBezTo>
                <a:cubicBezTo>
                  <a:pt x="19" y="19"/>
                  <a:pt x="19" y="19"/>
                  <a:pt x="19" y="19"/>
                </a:cubicBezTo>
                <a:cubicBezTo>
                  <a:pt x="104" y="19"/>
                  <a:pt x="104" y="19"/>
                  <a:pt x="104" y="19"/>
                </a:cubicBezTo>
                <a:lnTo>
                  <a:pt x="104" y="73"/>
                </a:lnTo>
                <a:close/>
                <a:moveTo>
                  <a:pt x="104" y="73"/>
                </a:moveTo>
                <a:cubicBezTo>
                  <a:pt x="104" y="73"/>
                  <a:pt x="104" y="73"/>
                  <a:pt x="104" y="73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156" name="Group 19"/>
          <p:cNvGrpSpPr/>
          <p:nvPr/>
        </p:nvGrpSpPr>
        <p:grpSpPr>
          <a:xfrm>
            <a:off x="3821220" y="1921089"/>
            <a:ext cx="1885696" cy="1744133"/>
            <a:chOff x="1066800" y="1428750"/>
            <a:chExt cx="1414272" cy="1308100"/>
          </a:xfrm>
        </p:grpSpPr>
        <p:sp>
          <p:nvSpPr>
            <p:cNvPr id="157" name="Isosceles Triangle 20"/>
            <p:cNvSpPr/>
            <p:nvPr/>
          </p:nvSpPr>
          <p:spPr>
            <a:xfrm flipV="1">
              <a:off x="1066800" y="1428750"/>
              <a:ext cx="1414272" cy="121920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8" name="Isosceles Triangle 21"/>
            <p:cNvSpPr/>
            <p:nvPr/>
          </p:nvSpPr>
          <p:spPr>
            <a:xfrm flipV="1">
              <a:off x="1066800" y="1517650"/>
              <a:ext cx="1414272" cy="12192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59" name="Group 22"/>
          <p:cNvGrpSpPr/>
          <p:nvPr/>
        </p:nvGrpSpPr>
        <p:grpSpPr>
          <a:xfrm>
            <a:off x="3544868" y="3668599"/>
            <a:ext cx="2438400" cy="2185664"/>
            <a:chOff x="1117600" y="2876542"/>
            <a:chExt cx="1828800" cy="1447808"/>
          </a:xfrm>
        </p:grpSpPr>
        <p:sp>
          <p:nvSpPr>
            <p:cNvPr id="160" name="Rounded Rectangle 23"/>
            <p:cNvSpPr/>
            <p:nvPr/>
          </p:nvSpPr>
          <p:spPr>
            <a:xfrm>
              <a:off x="1117600" y="2876550"/>
              <a:ext cx="1828800" cy="14478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1" name="Rectangle 24"/>
            <p:cNvSpPr/>
            <p:nvPr/>
          </p:nvSpPr>
          <p:spPr>
            <a:xfrm>
              <a:off x="1773237" y="2876542"/>
              <a:ext cx="517526" cy="952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62" name="TextBox 25"/>
          <p:cNvSpPr txBox="1"/>
          <p:nvPr/>
        </p:nvSpPr>
        <p:spPr>
          <a:xfrm>
            <a:off x="3688737" y="4044953"/>
            <a:ext cx="2150661" cy="18528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8B6E5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手术经验化明显，医疗冲突多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stem-ui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stem-ui"/>
                <a:ea typeface="微软雅黑" panose="020B0503020204020204" charset="-122"/>
                <a:cs typeface="+mn-cs"/>
              </a:rPr>
              <a:t>传统骨盆骨折复位手术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腰椎滑脱手术等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stem-ui"/>
                <a:ea typeface="微软雅黑" panose="020B0503020204020204" charset="-122"/>
                <a:cs typeface="+mn-cs"/>
              </a:rPr>
              <a:t>，主要依靠医生经验；在多人牵引辅助下，由术者徒手闭合复位，不仅耗时耗力，而且复位效果难以保证。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stem-ui"/>
                <a:ea typeface="微软雅黑" panose="020B0503020204020204" charset="-122"/>
                <a:cs typeface="+mn-cs"/>
              </a:rPr>
              <a:t>脊柱外科解剖结构复杂，毗邻重要血管神经，手术难度和风险性很高，因此迫切需要新的方法提高手术安全性和降低相关并发症。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163" name="Group 26"/>
          <p:cNvGrpSpPr/>
          <p:nvPr/>
        </p:nvGrpSpPr>
        <p:grpSpPr>
          <a:xfrm>
            <a:off x="6480658" y="1921089"/>
            <a:ext cx="1885696" cy="1744133"/>
            <a:chOff x="1066800" y="1428750"/>
            <a:chExt cx="1414272" cy="1308100"/>
          </a:xfrm>
        </p:grpSpPr>
        <p:sp>
          <p:nvSpPr>
            <p:cNvPr id="164" name="Isosceles Triangle 27"/>
            <p:cNvSpPr/>
            <p:nvPr/>
          </p:nvSpPr>
          <p:spPr>
            <a:xfrm flipV="1">
              <a:off x="1066800" y="1428750"/>
              <a:ext cx="1414272" cy="1219200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5" name="Isosceles Triangle 28"/>
            <p:cNvSpPr/>
            <p:nvPr/>
          </p:nvSpPr>
          <p:spPr>
            <a:xfrm flipV="1">
              <a:off x="1066800" y="1517650"/>
              <a:ext cx="1414272" cy="121920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66" name="Group 29"/>
          <p:cNvGrpSpPr/>
          <p:nvPr/>
        </p:nvGrpSpPr>
        <p:grpSpPr>
          <a:xfrm>
            <a:off x="6204306" y="3668598"/>
            <a:ext cx="2438400" cy="2185640"/>
            <a:chOff x="1117600" y="2876542"/>
            <a:chExt cx="1828800" cy="1447808"/>
          </a:xfrm>
        </p:grpSpPr>
        <p:sp>
          <p:nvSpPr>
            <p:cNvPr id="167" name="Rounded Rectangle 30"/>
            <p:cNvSpPr/>
            <p:nvPr/>
          </p:nvSpPr>
          <p:spPr>
            <a:xfrm>
              <a:off x="1117600" y="2876550"/>
              <a:ext cx="1828800" cy="14478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8" name="Rectangle 31"/>
            <p:cNvSpPr/>
            <p:nvPr/>
          </p:nvSpPr>
          <p:spPr>
            <a:xfrm>
              <a:off x="1773237" y="2876542"/>
              <a:ext cx="517526" cy="952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69" name="TextBox 32"/>
          <p:cNvSpPr txBox="1"/>
          <p:nvPr/>
        </p:nvSpPr>
        <p:spPr>
          <a:xfrm>
            <a:off x="6348176" y="4044953"/>
            <a:ext cx="2150661" cy="6647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6CA95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脊柱手术机器人增加，脊柱外科的发展日益增长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6CA95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</a:p>
        </p:txBody>
      </p:sp>
      <p:grpSp>
        <p:nvGrpSpPr>
          <p:cNvPr id="173" name="Group 36"/>
          <p:cNvGrpSpPr/>
          <p:nvPr/>
        </p:nvGrpSpPr>
        <p:grpSpPr>
          <a:xfrm>
            <a:off x="8863744" y="3668598"/>
            <a:ext cx="2438400" cy="2185628"/>
            <a:chOff x="1117600" y="2876542"/>
            <a:chExt cx="1828800" cy="1447808"/>
          </a:xfrm>
        </p:grpSpPr>
        <p:sp>
          <p:nvSpPr>
            <p:cNvPr id="174" name="Rounded Rectangle 37"/>
            <p:cNvSpPr/>
            <p:nvPr/>
          </p:nvSpPr>
          <p:spPr>
            <a:xfrm>
              <a:off x="1117600" y="2876550"/>
              <a:ext cx="1828800" cy="14478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5" name="Rectangle 38"/>
            <p:cNvSpPr/>
            <p:nvPr/>
          </p:nvSpPr>
          <p:spPr>
            <a:xfrm>
              <a:off x="1773237" y="2876542"/>
              <a:ext cx="517526" cy="952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76" name="TextBox 39"/>
          <p:cNvSpPr txBox="1"/>
          <p:nvPr/>
        </p:nvSpPr>
        <p:spPr>
          <a:xfrm>
            <a:off x="9007613" y="4044953"/>
            <a:ext cx="2150661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BA55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脊柱手术机器人提供稳定性，减少辐射量</a:t>
            </a:r>
          </a:p>
        </p:txBody>
      </p:sp>
      <p:grpSp>
        <p:nvGrpSpPr>
          <p:cNvPr id="177" name="Group 10"/>
          <p:cNvGrpSpPr/>
          <p:nvPr/>
        </p:nvGrpSpPr>
        <p:grpSpPr>
          <a:xfrm>
            <a:off x="4476805" y="2268779"/>
            <a:ext cx="574525" cy="577068"/>
            <a:chOff x="4019550" y="3568701"/>
            <a:chExt cx="358775" cy="360363"/>
          </a:xfrm>
          <a:solidFill>
            <a:schemeClr val="bg1"/>
          </a:solidFill>
        </p:grpSpPr>
        <p:sp>
          <p:nvSpPr>
            <p:cNvPr id="178" name="Freeform 105"/>
            <p:cNvSpPr>
              <a:spLocks noEditPoints="1"/>
            </p:cNvSpPr>
            <p:nvPr/>
          </p:nvSpPr>
          <p:spPr bwMode="auto">
            <a:xfrm>
              <a:off x="4019550" y="3568701"/>
              <a:ext cx="358775" cy="360363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31" y="46"/>
                </a:cxn>
                <a:cxn ang="0">
                  <a:pos x="36" y="68"/>
                </a:cxn>
                <a:cxn ang="0">
                  <a:pos x="4" y="100"/>
                </a:cxn>
                <a:cxn ang="0">
                  <a:pos x="4" y="100"/>
                </a:cxn>
                <a:cxn ang="0">
                  <a:pos x="0" y="109"/>
                </a:cxn>
                <a:cxn ang="0">
                  <a:pos x="13" y="123"/>
                </a:cxn>
                <a:cxn ang="0">
                  <a:pos x="23" y="119"/>
                </a:cxn>
                <a:cxn ang="0">
                  <a:pos x="23" y="119"/>
                </a:cxn>
                <a:cxn ang="0">
                  <a:pos x="55" y="87"/>
                </a:cxn>
                <a:cxn ang="0">
                  <a:pos x="77" y="92"/>
                </a:cxn>
                <a:cxn ang="0">
                  <a:pos x="123" y="46"/>
                </a:cxn>
                <a:cxn ang="0">
                  <a:pos x="77" y="0"/>
                </a:cxn>
                <a:cxn ang="0">
                  <a:pos x="18" y="114"/>
                </a:cxn>
                <a:cxn ang="0">
                  <a:pos x="13" y="116"/>
                </a:cxn>
                <a:cxn ang="0">
                  <a:pos x="7" y="109"/>
                </a:cxn>
                <a:cxn ang="0">
                  <a:pos x="9" y="104"/>
                </a:cxn>
                <a:cxn ang="0">
                  <a:pos x="9" y="104"/>
                </a:cxn>
                <a:cxn ang="0">
                  <a:pos x="40" y="73"/>
                </a:cxn>
                <a:cxn ang="0">
                  <a:pos x="49" y="83"/>
                </a:cxn>
                <a:cxn ang="0">
                  <a:pos x="18" y="114"/>
                </a:cxn>
                <a:cxn ang="0">
                  <a:pos x="77" y="84"/>
                </a:cxn>
                <a:cxn ang="0">
                  <a:pos x="38" y="46"/>
                </a:cxn>
                <a:cxn ang="0">
                  <a:pos x="77" y="8"/>
                </a:cxn>
                <a:cxn ang="0">
                  <a:pos x="115" y="46"/>
                </a:cxn>
                <a:cxn ang="0">
                  <a:pos x="77" y="84"/>
                </a:cxn>
                <a:cxn ang="0">
                  <a:pos x="77" y="84"/>
                </a:cxn>
                <a:cxn ang="0">
                  <a:pos x="77" y="84"/>
                </a:cxn>
              </a:cxnLst>
              <a:rect l="0" t="0" r="r" b="b"/>
              <a:pathLst>
                <a:path w="123" h="123">
                  <a:moveTo>
                    <a:pt x="77" y="0"/>
                  </a:moveTo>
                  <a:cubicBezTo>
                    <a:pt x="51" y="0"/>
                    <a:pt x="31" y="21"/>
                    <a:pt x="31" y="46"/>
                  </a:cubicBezTo>
                  <a:cubicBezTo>
                    <a:pt x="31" y="54"/>
                    <a:pt x="33" y="61"/>
                    <a:pt x="36" y="68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2" y="102"/>
                    <a:pt x="0" y="105"/>
                    <a:pt x="0" y="109"/>
                  </a:cubicBezTo>
                  <a:cubicBezTo>
                    <a:pt x="0" y="117"/>
                    <a:pt x="6" y="123"/>
                    <a:pt x="13" y="123"/>
                  </a:cubicBezTo>
                  <a:cubicBezTo>
                    <a:pt x="17" y="123"/>
                    <a:pt x="21" y="121"/>
                    <a:pt x="23" y="119"/>
                  </a:cubicBezTo>
                  <a:cubicBezTo>
                    <a:pt x="23" y="119"/>
                    <a:pt x="23" y="119"/>
                    <a:pt x="23" y="119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2" y="90"/>
                    <a:pt x="69" y="92"/>
                    <a:pt x="77" y="92"/>
                  </a:cubicBezTo>
                  <a:cubicBezTo>
                    <a:pt x="102" y="92"/>
                    <a:pt x="123" y="71"/>
                    <a:pt x="123" y="46"/>
                  </a:cubicBezTo>
                  <a:cubicBezTo>
                    <a:pt x="123" y="21"/>
                    <a:pt x="102" y="0"/>
                    <a:pt x="77" y="0"/>
                  </a:cubicBezTo>
                  <a:close/>
                  <a:moveTo>
                    <a:pt x="18" y="114"/>
                  </a:moveTo>
                  <a:cubicBezTo>
                    <a:pt x="17" y="115"/>
                    <a:pt x="15" y="116"/>
                    <a:pt x="13" y="116"/>
                  </a:cubicBezTo>
                  <a:cubicBezTo>
                    <a:pt x="10" y="116"/>
                    <a:pt x="7" y="113"/>
                    <a:pt x="7" y="109"/>
                  </a:cubicBezTo>
                  <a:cubicBezTo>
                    <a:pt x="7" y="107"/>
                    <a:pt x="8" y="106"/>
                    <a:pt x="9" y="104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42" y="77"/>
                    <a:pt x="46" y="80"/>
                    <a:pt x="49" y="83"/>
                  </a:cubicBezTo>
                  <a:lnTo>
                    <a:pt x="18" y="114"/>
                  </a:lnTo>
                  <a:close/>
                  <a:moveTo>
                    <a:pt x="77" y="84"/>
                  </a:moveTo>
                  <a:cubicBezTo>
                    <a:pt x="55" y="84"/>
                    <a:pt x="38" y="67"/>
                    <a:pt x="38" y="46"/>
                  </a:cubicBezTo>
                  <a:cubicBezTo>
                    <a:pt x="38" y="25"/>
                    <a:pt x="55" y="8"/>
                    <a:pt x="77" y="8"/>
                  </a:cubicBezTo>
                  <a:cubicBezTo>
                    <a:pt x="98" y="8"/>
                    <a:pt x="115" y="25"/>
                    <a:pt x="115" y="46"/>
                  </a:cubicBezTo>
                  <a:cubicBezTo>
                    <a:pt x="115" y="67"/>
                    <a:pt x="98" y="84"/>
                    <a:pt x="77" y="84"/>
                  </a:cubicBezTo>
                  <a:close/>
                  <a:moveTo>
                    <a:pt x="77" y="84"/>
                  </a:moveTo>
                  <a:cubicBezTo>
                    <a:pt x="77" y="84"/>
                    <a:pt x="77" y="84"/>
                    <a:pt x="77" y="8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9" name="Freeform 106"/>
            <p:cNvSpPr>
              <a:spLocks noEditPoints="1"/>
            </p:cNvSpPr>
            <p:nvPr/>
          </p:nvSpPr>
          <p:spPr bwMode="auto">
            <a:xfrm>
              <a:off x="4165600" y="3624263"/>
              <a:ext cx="84138" cy="85725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0" y="27"/>
                </a:cxn>
                <a:cxn ang="0">
                  <a:pos x="2" y="29"/>
                </a:cxn>
                <a:cxn ang="0">
                  <a:pos x="4" y="27"/>
                </a:cxn>
                <a:cxn ang="0">
                  <a:pos x="27" y="4"/>
                </a:cxn>
                <a:cxn ang="0">
                  <a:pos x="29" y="2"/>
                </a:cxn>
                <a:cxn ang="0">
                  <a:pos x="27" y="0"/>
                </a:cxn>
                <a:cxn ang="0">
                  <a:pos x="27" y="0"/>
                </a:cxn>
                <a:cxn ang="0">
                  <a:pos x="27" y="0"/>
                </a:cxn>
              </a:cxnLst>
              <a:rect l="0" t="0" r="r" b="b"/>
              <a:pathLst>
                <a:path w="29" h="29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3" y="29"/>
                    <a:pt x="4" y="28"/>
                    <a:pt x="4" y="27"/>
                  </a:cubicBezTo>
                  <a:cubicBezTo>
                    <a:pt x="4" y="14"/>
                    <a:pt x="14" y="4"/>
                    <a:pt x="27" y="4"/>
                  </a:cubicBezTo>
                  <a:cubicBezTo>
                    <a:pt x="28" y="4"/>
                    <a:pt x="29" y="3"/>
                    <a:pt x="29" y="2"/>
                  </a:cubicBezTo>
                  <a:cubicBezTo>
                    <a:pt x="29" y="1"/>
                    <a:pt x="28" y="0"/>
                    <a:pt x="27" y="0"/>
                  </a:cubicBezTo>
                  <a:close/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84" name="Freeform 90"/>
          <p:cNvSpPr>
            <a:spLocks noEditPoints="1"/>
          </p:cNvSpPr>
          <p:nvPr/>
        </p:nvSpPr>
        <p:spPr bwMode="auto">
          <a:xfrm>
            <a:off x="7078488" y="2245798"/>
            <a:ext cx="623027" cy="623027"/>
          </a:xfrm>
          <a:custGeom>
            <a:avLst/>
            <a:gdLst/>
            <a:ahLst/>
            <a:cxnLst>
              <a:cxn ang="0">
                <a:pos x="77" y="14"/>
              </a:cxn>
              <a:cxn ang="0">
                <a:pos x="51" y="34"/>
              </a:cxn>
              <a:cxn ang="0">
                <a:pos x="0" y="54"/>
              </a:cxn>
              <a:cxn ang="0">
                <a:pos x="23" y="80"/>
              </a:cxn>
              <a:cxn ang="0">
                <a:pos x="31" y="123"/>
              </a:cxn>
              <a:cxn ang="0">
                <a:pos x="54" y="115"/>
              </a:cxn>
              <a:cxn ang="0">
                <a:pos x="50" y="103"/>
              </a:cxn>
              <a:cxn ang="0">
                <a:pos x="50" y="76"/>
              </a:cxn>
              <a:cxn ang="0">
                <a:pos x="51" y="74"/>
              </a:cxn>
              <a:cxn ang="0">
                <a:pos x="52" y="73"/>
              </a:cxn>
              <a:cxn ang="0">
                <a:pos x="53" y="73"/>
              </a:cxn>
              <a:cxn ang="0">
                <a:pos x="77" y="94"/>
              </a:cxn>
              <a:cxn ang="0">
                <a:pos x="123" y="54"/>
              </a:cxn>
              <a:cxn ang="0">
                <a:pos x="77" y="54"/>
              </a:cxn>
              <a:cxn ang="0">
                <a:pos x="88" y="42"/>
              </a:cxn>
              <a:cxn ang="0">
                <a:pos x="88" y="65"/>
              </a:cxn>
              <a:cxn ang="0">
                <a:pos x="77" y="54"/>
              </a:cxn>
              <a:cxn ang="0">
                <a:pos x="15" y="42"/>
              </a:cxn>
              <a:cxn ang="0">
                <a:pos x="38" y="54"/>
              </a:cxn>
              <a:cxn ang="0">
                <a:pos x="15" y="65"/>
              </a:cxn>
              <a:cxn ang="0">
                <a:pos x="46" y="115"/>
              </a:cxn>
              <a:cxn ang="0">
                <a:pos x="31" y="80"/>
              </a:cxn>
              <a:cxn ang="0">
                <a:pos x="31" y="73"/>
              </a:cxn>
              <a:cxn ang="0">
                <a:pos x="43" y="73"/>
              </a:cxn>
              <a:cxn ang="0">
                <a:pos x="42" y="103"/>
              </a:cxn>
              <a:cxn ang="0">
                <a:pos x="46" y="112"/>
              </a:cxn>
              <a:cxn ang="0">
                <a:pos x="51" y="65"/>
              </a:cxn>
              <a:cxn ang="0">
                <a:pos x="50" y="65"/>
              </a:cxn>
              <a:cxn ang="0">
                <a:pos x="50" y="42"/>
              </a:cxn>
              <a:cxn ang="0">
                <a:pos x="71" y="34"/>
              </a:cxn>
              <a:cxn ang="0">
                <a:pos x="71" y="73"/>
              </a:cxn>
              <a:cxn ang="0">
                <a:pos x="96" y="100"/>
              </a:cxn>
              <a:cxn ang="0">
                <a:pos x="88" y="73"/>
              </a:cxn>
              <a:cxn ang="0">
                <a:pos x="88" y="34"/>
              </a:cxn>
              <a:cxn ang="0">
                <a:pos x="96" y="8"/>
              </a:cxn>
              <a:cxn ang="0">
                <a:pos x="96" y="100"/>
              </a:cxn>
              <a:cxn ang="0">
                <a:pos x="96" y="100"/>
              </a:cxn>
            </a:cxnLst>
            <a:rect l="0" t="0" r="r" b="b"/>
            <a:pathLst>
              <a:path w="123" h="123">
                <a:moveTo>
                  <a:pt x="96" y="0"/>
                </a:moveTo>
                <a:cubicBezTo>
                  <a:pt x="88" y="0"/>
                  <a:pt x="82" y="5"/>
                  <a:pt x="77" y="14"/>
                </a:cubicBezTo>
                <a:cubicBezTo>
                  <a:pt x="77" y="14"/>
                  <a:pt x="77" y="14"/>
                  <a:pt x="77" y="14"/>
                </a:cubicBezTo>
                <a:cubicBezTo>
                  <a:pt x="71" y="26"/>
                  <a:pt x="61" y="34"/>
                  <a:pt x="51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7" y="34"/>
                  <a:pt x="0" y="43"/>
                  <a:pt x="0" y="54"/>
                </a:cubicBezTo>
                <a:cubicBezTo>
                  <a:pt x="0" y="64"/>
                  <a:pt x="7" y="73"/>
                  <a:pt x="15" y="73"/>
                </a:cubicBezTo>
                <a:cubicBezTo>
                  <a:pt x="20" y="73"/>
                  <a:pt x="23" y="76"/>
                  <a:pt x="23" y="80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23" y="119"/>
                  <a:pt x="26" y="123"/>
                  <a:pt x="31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50" y="123"/>
                  <a:pt x="54" y="119"/>
                  <a:pt x="54" y="115"/>
                </a:cubicBezTo>
                <a:cubicBezTo>
                  <a:pt x="54" y="111"/>
                  <a:pt x="54" y="111"/>
                  <a:pt x="54" y="111"/>
                </a:cubicBezTo>
                <a:cubicBezTo>
                  <a:pt x="54" y="107"/>
                  <a:pt x="50" y="106"/>
                  <a:pt x="50" y="103"/>
                </a:cubicBezTo>
                <a:cubicBezTo>
                  <a:pt x="50" y="77"/>
                  <a:pt x="50" y="77"/>
                  <a:pt x="50" y="77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6"/>
                  <a:pt x="50" y="75"/>
                  <a:pt x="50" y="75"/>
                </a:cubicBezTo>
                <a:cubicBezTo>
                  <a:pt x="50" y="75"/>
                  <a:pt x="51" y="75"/>
                  <a:pt x="51" y="74"/>
                </a:cubicBezTo>
                <a:cubicBezTo>
                  <a:pt x="51" y="74"/>
                  <a:pt x="51" y="74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3" y="73"/>
                  <a:pt x="53" y="73"/>
                </a:cubicBezTo>
                <a:cubicBezTo>
                  <a:pt x="63" y="74"/>
                  <a:pt x="71" y="82"/>
                  <a:pt x="77" y="94"/>
                </a:cubicBezTo>
                <a:cubicBezTo>
                  <a:pt x="77" y="94"/>
                  <a:pt x="77" y="94"/>
                  <a:pt x="77" y="94"/>
                </a:cubicBezTo>
                <a:cubicBezTo>
                  <a:pt x="82" y="102"/>
                  <a:pt x="88" y="107"/>
                  <a:pt x="96" y="107"/>
                </a:cubicBezTo>
                <a:cubicBezTo>
                  <a:pt x="114" y="107"/>
                  <a:pt x="123" y="80"/>
                  <a:pt x="123" y="54"/>
                </a:cubicBezTo>
                <a:cubicBezTo>
                  <a:pt x="123" y="27"/>
                  <a:pt x="114" y="0"/>
                  <a:pt x="96" y="0"/>
                </a:cubicBezTo>
                <a:close/>
                <a:moveTo>
                  <a:pt x="77" y="54"/>
                </a:moveTo>
                <a:cubicBezTo>
                  <a:pt x="77" y="50"/>
                  <a:pt x="77" y="46"/>
                  <a:pt x="77" y="42"/>
                </a:cubicBezTo>
                <a:cubicBezTo>
                  <a:pt x="88" y="42"/>
                  <a:pt x="88" y="42"/>
                  <a:pt x="88" y="42"/>
                </a:cubicBezTo>
                <a:cubicBezTo>
                  <a:pt x="92" y="42"/>
                  <a:pt x="96" y="47"/>
                  <a:pt x="96" y="54"/>
                </a:cubicBezTo>
                <a:cubicBezTo>
                  <a:pt x="96" y="60"/>
                  <a:pt x="92" y="65"/>
                  <a:pt x="88" y="65"/>
                </a:cubicBezTo>
                <a:cubicBezTo>
                  <a:pt x="77" y="65"/>
                  <a:pt x="77" y="65"/>
                  <a:pt x="77" y="65"/>
                </a:cubicBezTo>
                <a:cubicBezTo>
                  <a:pt x="77" y="61"/>
                  <a:pt x="77" y="58"/>
                  <a:pt x="77" y="54"/>
                </a:cubicBezTo>
                <a:close/>
                <a:moveTo>
                  <a:pt x="8" y="54"/>
                </a:moveTo>
                <a:cubicBezTo>
                  <a:pt x="8" y="47"/>
                  <a:pt x="11" y="42"/>
                  <a:pt x="15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0" y="45"/>
                  <a:pt x="38" y="49"/>
                  <a:pt x="38" y="54"/>
                </a:cubicBezTo>
                <a:cubicBezTo>
                  <a:pt x="38" y="58"/>
                  <a:pt x="40" y="62"/>
                  <a:pt x="42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1" y="65"/>
                  <a:pt x="8" y="60"/>
                  <a:pt x="8" y="54"/>
                </a:cubicBezTo>
                <a:close/>
                <a:moveTo>
                  <a:pt x="46" y="115"/>
                </a:moveTo>
                <a:cubicBezTo>
                  <a:pt x="31" y="115"/>
                  <a:pt x="31" y="115"/>
                  <a:pt x="31" y="115"/>
                </a:cubicBezTo>
                <a:cubicBezTo>
                  <a:pt x="31" y="80"/>
                  <a:pt x="31" y="80"/>
                  <a:pt x="31" y="80"/>
                </a:cubicBezTo>
                <a:cubicBezTo>
                  <a:pt x="31" y="78"/>
                  <a:pt x="30" y="75"/>
                  <a:pt x="29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43" y="73"/>
                  <a:pt x="43" y="73"/>
                  <a:pt x="43" y="73"/>
                </a:cubicBezTo>
                <a:cubicBezTo>
                  <a:pt x="42" y="74"/>
                  <a:pt x="42" y="75"/>
                  <a:pt x="42" y="77"/>
                </a:cubicBezTo>
                <a:cubicBezTo>
                  <a:pt x="42" y="103"/>
                  <a:pt x="42" y="103"/>
                  <a:pt x="42" y="103"/>
                </a:cubicBezTo>
                <a:cubicBezTo>
                  <a:pt x="42" y="107"/>
                  <a:pt x="44" y="110"/>
                  <a:pt x="46" y="111"/>
                </a:cubicBezTo>
                <a:cubicBezTo>
                  <a:pt x="46" y="111"/>
                  <a:pt x="46" y="111"/>
                  <a:pt x="46" y="112"/>
                </a:cubicBezTo>
                <a:lnTo>
                  <a:pt x="46" y="115"/>
                </a:lnTo>
                <a:close/>
                <a:moveTo>
                  <a:pt x="51" y="65"/>
                </a:moveTo>
                <a:cubicBezTo>
                  <a:pt x="50" y="65"/>
                  <a:pt x="50" y="65"/>
                  <a:pt x="50" y="65"/>
                </a:cubicBezTo>
                <a:cubicBezTo>
                  <a:pt x="50" y="65"/>
                  <a:pt x="50" y="65"/>
                  <a:pt x="50" y="65"/>
                </a:cubicBezTo>
                <a:cubicBezTo>
                  <a:pt x="46" y="65"/>
                  <a:pt x="42" y="60"/>
                  <a:pt x="42" y="54"/>
                </a:cubicBezTo>
                <a:cubicBezTo>
                  <a:pt x="42" y="47"/>
                  <a:pt x="46" y="42"/>
                  <a:pt x="50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58" y="42"/>
                  <a:pt x="65" y="39"/>
                  <a:pt x="71" y="34"/>
                </a:cubicBezTo>
                <a:cubicBezTo>
                  <a:pt x="70" y="40"/>
                  <a:pt x="69" y="47"/>
                  <a:pt x="69" y="54"/>
                </a:cubicBezTo>
                <a:cubicBezTo>
                  <a:pt x="69" y="60"/>
                  <a:pt x="70" y="67"/>
                  <a:pt x="71" y="73"/>
                </a:cubicBezTo>
                <a:cubicBezTo>
                  <a:pt x="65" y="68"/>
                  <a:pt x="58" y="65"/>
                  <a:pt x="51" y="65"/>
                </a:cubicBezTo>
                <a:close/>
                <a:moveTo>
                  <a:pt x="96" y="100"/>
                </a:moveTo>
                <a:cubicBezTo>
                  <a:pt x="88" y="100"/>
                  <a:pt x="82" y="89"/>
                  <a:pt x="79" y="73"/>
                </a:cubicBezTo>
                <a:cubicBezTo>
                  <a:pt x="88" y="73"/>
                  <a:pt x="88" y="73"/>
                  <a:pt x="88" y="73"/>
                </a:cubicBezTo>
                <a:cubicBezTo>
                  <a:pt x="97" y="73"/>
                  <a:pt x="104" y="64"/>
                  <a:pt x="104" y="54"/>
                </a:cubicBezTo>
                <a:cubicBezTo>
                  <a:pt x="104" y="43"/>
                  <a:pt x="97" y="34"/>
                  <a:pt x="88" y="34"/>
                </a:cubicBezTo>
                <a:cubicBezTo>
                  <a:pt x="79" y="34"/>
                  <a:pt x="79" y="34"/>
                  <a:pt x="79" y="34"/>
                </a:cubicBezTo>
                <a:cubicBezTo>
                  <a:pt x="82" y="19"/>
                  <a:pt x="88" y="8"/>
                  <a:pt x="96" y="8"/>
                </a:cubicBezTo>
                <a:cubicBezTo>
                  <a:pt x="107" y="8"/>
                  <a:pt x="115" y="28"/>
                  <a:pt x="115" y="54"/>
                </a:cubicBezTo>
                <a:cubicBezTo>
                  <a:pt x="115" y="79"/>
                  <a:pt x="107" y="100"/>
                  <a:pt x="96" y="100"/>
                </a:cubicBezTo>
                <a:close/>
                <a:moveTo>
                  <a:pt x="96" y="100"/>
                </a:moveTo>
                <a:cubicBezTo>
                  <a:pt x="96" y="100"/>
                  <a:pt x="96" y="100"/>
                  <a:pt x="96" y="100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85" name="图片 1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003" y="4498458"/>
            <a:ext cx="1720850" cy="1257300"/>
          </a:xfrm>
          <a:prstGeom prst="rect">
            <a:avLst/>
          </a:prstGeom>
        </p:spPr>
      </p:pic>
      <p:pic>
        <p:nvPicPr>
          <p:cNvPr id="186" name="图片 1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736" y="4555425"/>
            <a:ext cx="1884056" cy="1088566"/>
          </a:xfrm>
          <a:prstGeom prst="rect">
            <a:avLst/>
          </a:prstGeom>
        </p:spPr>
      </p:pic>
      <p:sp>
        <p:nvSpPr>
          <p:cNvPr id="190" name="TextBox 4"/>
          <p:cNvSpPr txBox="1"/>
          <p:nvPr/>
        </p:nvSpPr>
        <p:spPr>
          <a:xfrm>
            <a:off x="1537619" y="1114827"/>
            <a:ext cx="2741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096E6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            市场痛点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6096E6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2" name="圆角矩形 191"/>
          <p:cNvSpPr/>
          <p:nvPr/>
        </p:nvSpPr>
        <p:spPr>
          <a:xfrm>
            <a:off x="885429" y="1622659"/>
            <a:ext cx="5165254" cy="4420789"/>
          </a:xfrm>
          <a:prstGeom prst="round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3" name="圆角矩形 192"/>
          <p:cNvSpPr/>
          <p:nvPr/>
        </p:nvSpPr>
        <p:spPr>
          <a:xfrm>
            <a:off x="6162542" y="1626725"/>
            <a:ext cx="5292059" cy="4420789"/>
          </a:xfrm>
          <a:prstGeom prst="round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4" name="TextBox 11"/>
          <p:cNvSpPr txBox="1"/>
          <p:nvPr/>
        </p:nvSpPr>
        <p:spPr>
          <a:xfrm>
            <a:off x="8308853" y="10941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56CA95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产品优势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6CA95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195" name="Group 33"/>
          <p:cNvGrpSpPr/>
          <p:nvPr/>
        </p:nvGrpSpPr>
        <p:grpSpPr>
          <a:xfrm>
            <a:off x="9107753" y="1924459"/>
            <a:ext cx="1885696" cy="1744133"/>
            <a:chOff x="1066800" y="1428750"/>
            <a:chExt cx="1414272" cy="1308100"/>
          </a:xfrm>
        </p:grpSpPr>
        <p:sp>
          <p:nvSpPr>
            <p:cNvPr id="196" name="Isosceles Triangle 34"/>
            <p:cNvSpPr/>
            <p:nvPr/>
          </p:nvSpPr>
          <p:spPr>
            <a:xfrm flipV="1">
              <a:off x="1066800" y="1428750"/>
              <a:ext cx="1414272" cy="1219200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7" name="Isosceles Triangle 35"/>
            <p:cNvSpPr/>
            <p:nvPr/>
          </p:nvSpPr>
          <p:spPr>
            <a:xfrm flipV="1">
              <a:off x="1066800" y="1517650"/>
              <a:ext cx="1414272" cy="12192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80" name="Group 13"/>
          <p:cNvGrpSpPr/>
          <p:nvPr/>
        </p:nvGrpSpPr>
        <p:grpSpPr>
          <a:xfrm>
            <a:off x="9778394" y="2243769"/>
            <a:ext cx="609097" cy="512072"/>
            <a:chOff x="4856163" y="2736851"/>
            <a:chExt cx="358775" cy="301625"/>
          </a:xfrm>
          <a:solidFill>
            <a:schemeClr val="bg1"/>
          </a:solidFill>
        </p:grpSpPr>
        <p:sp>
          <p:nvSpPr>
            <p:cNvPr id="181" name="Freeform 128"/>
            <p:cNvSpPr>
              <a:spLocks noEditPoints="1"/>
            </p:cNvSpPr>
            <p:nvPr/>
          </p:nvSpPr>
          <p:spPr bwMode="auto">
            <a:xfrm>
              <a:off x="4946650" y="2814638"/>
              <a:ext cx="177800" cy="179388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0" y="30"/>
                </a:cxn>
                <a:cxn ang="0">
                  <a:pos x="31" y="61"/>
                </a:cxn>
                <a:cxn ang="0">
                  <a:pos x="61" y="30"/>
                </a:cxn>
                <a:cxn ang="0">
                  <a:pos x="31" y="0"/>
                </a:cxn>
                <a:cxn ang="0">
                  <a:pos x="48" y="45"/>
                </a:cxn>
                <a:cxn ang="0">
                  <a:pos x="16" y="48"/>
                </a:cxn>
                <a:cxn ang="0">
                  <a:pos x="13" y="15"/>
                </a:cxn>
                <a:cxn ang="0">
                  <a:pos x="46" y="13"/>
                </a:cxn>
                <a:cxn ang="0">
                  <a:pos x="48" y="45"/>
                </a:cxn>
                <a:cxn ang="0">
                  <a:pos x="48" y="45"/>
                </a:cxn>
                <a:cxn ang="0">
                  <a:pos x="48" y="45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8" y="61"/>
                    <a:pt x="61" y="47"/>
                    <a:pt x="61" y="30"/>
                  </a:cubicBezTo>
                  <a:cubicBezTo>
                    <a:pt x="61" y="13"/>
                    <a:pt x="48" y="0"/>
                    <a:pt x="31" y="0"/>
                  </a:cubicBezTo>
                  <a:close/>
                  <a:moveTo>
                    <a:pt x="48" y="45"/>
                  </a:moveTo>
                  <a:cubicBezTo>
                    <a:pt x="40" y="55"/>
                    <a:pt x="25" y="56"/>
                    <a:pt x="16" y="48"/>
                  </a:cubicBezTo>
                  <a:cubicBezTo>
                    <a:pt x="6" y="39"/>
                    <a:pt x="5" y="25"/>
                    <a:pt x="13" y="15"/>
                  </a:cubicBezTo>
                  <a:cubicBezTo>
                    <a:pt x="22" y="6"/>
                    <a:pt x="36" y="5"/>
                    <a:pt x="46" y="13"/>
                  </a:cubicBezTo>
                  <a:cubicBezTo>
                    <a:pt x="55" y="21"/>
                    <a:pt x="57" y="36"/>
                    <a:pt x="48" y="45"/>
                  </a:cubicBezTo>
                  <a:close/>
                  <a:moveTo>
                    <a:pt x="48" y="45"/>
                  </a:moveTo>
                  <a:cubicBezTo>
                    <a:pt x="48" y="45"/>
                    <a:pt x="48" y="45"/>
                    <a:pt x="48" y="45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2" name="Freeform 129"/>
            <p:cNvSpPr>
              <a:spLocks noEditPoints="1"/>
            </p:cNvSpPr>
            <p:nvPr/>
          </p:nvSpPr>
          <p:spPr bwMode="auto">
            <a:xfrm>
              <a:off x="4989513" y="2859088"/>
              <a:ext cx="53975" cy="508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15"/>
                </a:cxn>
                <a:cxn ang="0">
                  <a:pos x="2" y="17"/>
                </a:cxn>
                <a:cxn ang="0">
                  <a:pos x="4" y="15"/>
                </a:cxn>
                <a:cxn ang="0">
                  <a:pos x="16" y="4"/>
                </a:cxn>
                <a:cxn ang="0">
                  <a:pos x="18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18" h="17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3" y="17"/>
                    <a:pt x="4" y="16"/>
                    <a:pt x="4" y="15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17" y="4"/>
                    <a:pt x="18" y="3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lose/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3" name="Freeform 130"/>
            <p:cNvSpPr>
              <a:spLocks noEditPoints="1"/>
            </p:cNvSpPr>
            <p:nvPr/>
          </p:nvSpPr>
          <p:spPr bwMode="auto">
            <a:xfrm>
              <a:off x="4856163" y="2736851"/>
              <a:ext cx="358775" cy="301625"/>
            </a:xfrm>
            <a:custGeom>
              <a:avLst/>
              <a:gdLst/>
              <a:ahLst/>
              <a:cxnLst>
                <a:cxn ang="0">
                  <a:pos x="114" y="23"/>
                </a:cxn>
                <a:cxn ang="0">
                  <a:pos x="97" y="20"/>
                </a:cxn>
                <a:cxn ang="0">
                  <a:pos x="92" y="7"/>
                </a:cxn>
                <a:cxn ang="0">
                  <a:pos x="81" y="0"/>
                </a:cxn>
                <a:cxn ang="0">
                  <a:pos x="43" y="0"/>
                </a:cxn>
                <a:cxn ang="0">
                  <a:pos x="32" y="7"/>
                </a:cxn>
                <a:cxn ang="0">
                  <a:pos x="27" y="20"/>
                </a:cxn>
                <a:cxn ang="0">
                  <a:pos x="10" y="23"/>
                </a:cxn>
                <a:cxn ang="0">
                  <a:pos x="0" y="34"/>
                </a:cxn>
                <a:cxn ang="0">
                  <a:pos x="0" y="92"/>
                </a:cxn>
                <a:cxn ang="0">
                  <a:pos x="12" y="103"/>
                </a:cxn>
                <a:cxn ang="0">
                  <a:pos x="112" y="103"/>
                </a:cxn>
                <a:cxn ang="0">
                  <a:pos x="123" y="92"/>
                </a:cxn>
                <a:cxn ang="0">
                  <a:pos x="123" y="34"/>
                </a:cxn>
                <a:cxn ang="0">
                  <a:pos x="114" y="23"/>
                </a:cxn>
                <a:cxn ang="0">
                  <a:pos x="115" y="92"/>
                </a:cxn>
                <a:cxn ang="0">
                  <a:pos x="112" y="96"/>
                </a:cxn>
                <a:cxn ang="0">
                  <a:pos x="12" y="96"/>
                </a:cxn>
                <a:cxn ang="0">
                  <a:pos x="8" y="92"/>
                </a:cxn>
                <a:cxn ang="0">
                  <a:pos x="8" y="34"/>
                </a:cxn>
                <a:cxn ang="0">
                  <a:pos x="11" y="30"/>
                </a:cxn>
                <a:cxn ang="0">
                  <a:pos x="32" y="27"/>
                </a:cxn>
                <a:cxn ang="0">
                  <a:pos x="39" y="10"/>
                </a:cxn>
                <a:cxn ang="0">
                  <a:pos x="43" y="7"/>
                </a:cxn>
                <a:cxn ang="0">
                  <a:pos x="81" y="7"/>
                </a:cxn>
                <a:cxn ang="0">
                  <a:pos x="85" y="10"/>
                </a:cxn>
                <a:cxn ang="0">
                  <a:pos x="91" y="27"/>
                </a:cxn>
                <a:cxn ang="0">
                  <a:pos x="112" y="30"/>
                </a:cxn>
                <a:cxn ang="0">
                  <a:pos x="115" y="34"/>
                </a:cxn>
                <a:cxn ang="0">
                  <a:pos x="115" y="92"/>
                </a:cxn>
                <a:cxn ang="0">
                  <a:pos x="115" y="92"/>
                </a:cxn>
                <a:cxn ang="0">
                  <a:pos x="115" y="92"/>
                </a:cxn>
              </a:cxnLst>
              <a:rect l="0" t="0" r="r" b="b"/>
              <a:pathLst>
                <a:path w="123" h="103">
                  <a:moveTo>
                    <a:pt x="114" y="23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0" y="3"/>
                    <a:pt x="86" y="0"/>
                    <a:pt x="8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0"/>
                    <a:pt x="34" y="3"/>
                    <a:pt x="32" y="7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4" y="24"/>
                    <a:pt x="0" y="29"/>
                    <a:pt x="0" y="3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8"/>
                    <a:pt x="6" y="103"/>
                    <a:pt x="12" y="103"/>
                  </a:cubicBezTo>
                  <a:cubicBezTo>
                    <a:pt x="112" y="103"/>
                    <a:pt x="112" y="103"/>
                    <a:pt x="112" y="103"/>
                  </a:cubicBezTo>
                  <a:cubicBezTo>
                    <a:pt x="118" y="103"/>
                    <a:pt x="123" y="98"/>
                    <a:pt x="123" y="92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29"/>
                    <a:pt x="119" y="24"/>
                    <a:pt x="114" y="23"/>
                  </a:cubicBezTo>
                  <a:close/>
                  <a:moveTo>
                    <a:pt x="115" y="92"/>
                  </a:moveTo>
                  <a:cubicBezTo>
                    <a:pt x="115" y="94"/>
                    <a:pt x="114" y="96"/>
                    <a:pt x="112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0" y="96"/>
                    <a:pt x="8" y="94"/>
                    <a:pt x="8" y="9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9" y="31"/>
                    <a:pt x="11" y="3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40" y="8"/>
                    <a:pt x="41" y="7"/>
                    <a:pt x="43" y="7"/>
                  </a:cubicBezTo>
                  <a:cubicBezTo>
                    <a:pt x="81" y="7"/>
                    <a:pt x="81" y="7"/>
                    <a:pt x="81" y="7"/>
                  </a:cubicBezTo>
                  <a:cubicBezTo>
                    <a:pt x="83" y="7"/>
                    <a:pt x="84" y="8"/>
                    <a:pt x="85" y="10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1"/>
                    <a:pt x="115" y="32"/>
                    <a:pt x="115" y="34"/>
                  </a:cubicBezTo>
                  <a:lnTo>
                    <a:pt x="115" y="92"/>
                  </a:lnTo>
                  <a:close/>
                  <a:moveTo>
                    <a:pt x="115" y="92"/>
                  </a:moveTo>
                  <a:cubicBezTo>
                    <a:pt x="115" y="92"/>
                    <a:pt x="115" y="92"/>
                    <a:pt x="115" y="9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8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9000000" y="64800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7"/>
          <p:cNvSpPr txBox="1"/>
          <p:nvPr/>
        </p:nvSpPr>
        <p:spPr>
          <a:xfrm>
            <a:off x="252000" y="2520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26188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项目价值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361380" y="1466336"/>
            <a:ext cx="2583490" cy="1709736"/>
            <a:chOff x="156104" y="1591583"/>
            <a:chExt cx="5255524" cy="3857031"/>
          </a:xfrm>
        </p:grpSpPr>
        <p:sp>
          <p:nvSpPr>
            <p:cNvPr id="6" name="文本框 5"/>
            <p:cNvSpPr txBox="1"/>
            <p:nvPr/>
          </p:nvSpPr>
          <p:spPr>
            <a:xfrm>
              <a:off x="2305844" y="1591583"/>
              <a:ext cx="3105784" cy="760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全膝关节置换术</a:t>
              </a: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TKA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05844" y="2284816"/>
              <a:ext cx="3105783" cy="760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单踝间膝关节置换术</a:t>
              </a: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UKA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305844" y="3244334"/>
              <a:ext cx="3105784" cy="760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全髋关节置换术</a:t>
              </a: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THA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56108" y="2399950"/>
              <a:ext cx="1378392" cy="1052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关节置换术</a:t>
              </a:r>
            </a:p>
          </p:txBody>
        </p:sp>
        <p:sp>
          <p:nvSpPr>
            <p:cNvPr id="12" name="左大括号 11"/>
            <p:cNvSpPr/>
            <p:nvPr/>
          </p:nvSpPr>
          <p:spPr>
            <a:xfrm>
              <a:off x="1534501" y="1722409"/>
              <a:ext cx="771344" cy="170659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56104" y="5189266"/>
              <a:ext cx="2149736" cy="259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骨科创伤手术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56108" y="4138870"/>
              <a:ext cx="2149736" cy="259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脊柱外科手术</a:t>
              </a:r>
            </a:p>
          </p:txBody>
        </p:sp>
      </p:grpSp>
      <p:sp>
        <p:nvSpPr>
          <p:cNvPr id="19" name="矩形 18"/>
          <p:cNvSpPr/>
          <p:nvPr/>
        </p:nvSpPr>
        <p:spPr>
          <a:xfrm>
            <a:off x="361381" y="1347871"/>
            <a:ext cx="2381819" cy="2081130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6390289" y="1347870"/>
          <a:ext cx="5580642" cy="2219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0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01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02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5456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关节手术机器人分类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sz="1200" dirty="0"/>
                        <a:t>概念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例子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148">
                <a:tc rowSpan="2">
                  <a:txBody>
                    <a:bodyPr/>
                    <a:lstStyle/>
                    <a:p>
                      <a:r>
                        <a:rPr lang="zh-CN" altLang="en-US" sz="1000" dirty="0"/>
                        <a:t>被动机器人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dirty="0"/>
                        <a:t>完全依赖医生操作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远程操作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曾用于肩关节手术的达芬奇机器人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14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纯导航，定位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 err="1"/>
                        <a:t>OMNIBotics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NAVIO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2345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半自动机器人（主动约束型）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sz="1000" dirty="0"/>
                        <a:t>术前规划可以为机器人创建一个精准的切割区，需要医生靠触觉系统施加外力驱动机器人完成切割操作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 err="1"/>
                        <a:t>RIO,ROSA,Knee</a:t>
                      </a:r>
                      <a:r>
                        <a:rPr lang="zh-CN" altLang="en-US" sz="1000" dirty="0"/>
                        <a:t>，</a:t>
                      </a:r>
                      <a:r>
                        <a:rPr lang="en-US" altLang="zh-CN" sz="1000" dirty="0" err="1"/>
                        <a:t>Acrobot</a:t>
                      </a:r>
                      <a:r>
                        <a:rPr lang="zh-CN" altLang="en-US" sz="1000" dirty="0"/>
                        <a:t>，鸿浩，骨圣元化等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246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全自动机器人（主动操作型）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sz="1000" dirty="0"/>
                        <a:t>直接按预设程序算法和参数进行骨切割，无需人操作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 err="1"/>
                        <a:t>Tsolution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One</a:t>
                      </a:r>
                      <a:r>
                        <a:rPr lang="zh-CN" altLang="en-US" sz="1000" dirty="0"/>
                        <a:t>（前身</a:t>
                      </a:r>
                      <a:r>
                        <a:rPr lang="en-US" altLang="zh-CN" sz="1000" dirty="0"/>
                        <a:t>Robodoc</a:t>
                      </a:r>
                      <a:r>
                        <a:rPr lang="zh-CN" altLang="en-US" sz="1000" dirty="0"/>
                        <a:t>），</a:t>
                      </a:r>
                      <a:r>
                        <a:rPr lang="en-US" altLang="zh-CN" sz="1000" dirty="0"/>
                        <a:t>CASPAR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6380280" y="4015181"/>
          <a:ext cx="5590650" cy="223561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6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1479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脊柱手术机器人分类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sz="1200" dirty="0"/>
                        <a:t>概念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例子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888">
                <a:tc rowSpan="2">
                  <a:txBody>
                    <a:bodyPr/>
                    <a:lstStyle/>
                    <a:p>
                      <a:r>
                        <a:rPr lang="zh-CN" altLang="en-US" sz="1000" dirty="0"/>
                        <a:t>遥控模式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sz="1000" dirty="0"/>
                        <a:t>完全依赖医生操作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远程操作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曾用于肩关节手术的达芬奇机器人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97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纯导航，定位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 err="1"/>
                        <a:t>OMNIBotics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NAVIO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888">
                <a:tc rowSpan="2">
                  <a:txBody>
                    <a:bodyPr/>
                    <a:lstStyle/>
                    <a:p>
                      <a:r>
                        <a:rPr lang="zh-CN" altLang="en-US" sz="1000" dirty="0"/>
                        <a:t>共享操作模式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sz="1000" dirty="0"/>
                        <a:t>不能自动置针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MAZOR</a:t>
                      </a:r>
                      <a:r>
                        <a:rPr lang="zh-CN" altLang="en-US" sz="1000" dirty="0"/>
                        <a:t>，</a:t>
                      </a:r>
                      <a:r>
                        <a:rPr lang="en-US" altLang="zh-CN" sz="1000" dirty="0" err="1"/>
                        <a:t>ROSA,ONE,Cirq</a:t>
                      </a:r>
                      <a:r>
                        <a:rPr lang="zh-CN" altLang="en-US" sz="1000" dirty="0"/>
                        <a:t>，天玑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97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rgbClr val="FF0000"/>
                          </a:solidFill>
                        </a:rPr>
                        <a:t>可自动置针或直接置钉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 err="1">
                          <a:solidFill>
                            <a:srgbClr val="FF0000"/>
                          </a:solidFill>
                        </a:rPr>
                        <a:t>ORTHBOT,Excelsius</a:t>
                      </a:r>
                      <a:r>
                        <a:rPr lang="zh-CN" altLang="en-US" sz="10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000" dirty="0">
                          <a:solidFill>
                            <a:srgbClr val="FF0000"/>
                          </a:solidFill>
                        </a:rPr>
                        <a:t>GPS</a:t>
                      </a:r>
                      <a:endParaRPr lang="zh-CN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148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监督模式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sz="1000" dirty="0"/>
                        <a:t>机器人在外科医生的密切监督下执行手术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在研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6253655" y="939160"/>
            <a:ext cx="4952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096E6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现有关节手术机器人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379860" y="3601312"/>
            <a:ext cx="5117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现有脊柱手术机器人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26" name="图形 25" descr="星星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88595" y="5559185"/>
            <a:ext cx="182335" cy="258292"/>
          </a:xfrm>
          <a:prstGeom prst="rect">
            <a:avLst/>
          </a:prstGeom>
        </p:spPr>
      </p:pic>
      <p:sp>
        <p:nvSpPr>
          <p:cNvPr id="27" name="TextBox 11"/>
          <p:cNvSpPr txBox="1"/>
          <p:nvPr/>
        </p:nvSpPr>
        <p:spPr>
          <a:xfrm>
            <a:off x="233943" y="93580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dirty="0" err="1">
                <a:solidFill>
                  <a:srgbClr val="0F1423">
                    <a:lumMod val="50000"/>
                    <a:lumOff val="50000"/>
                  </a:srgbClr>
                </a:solidFill>
                <a:latin typeface="Arial" panose="020B0604020202020204"/>
                <a:ea typeface="微软雅黑" panose="020B0503020204020204" charset="-122"/>
              </a:rPr>
              <a:t>医用场景</a:t>
            </a:r>
            <a:r>
              <a:rPr lang="en-US" altLang="zh-CN" b="1" dirty="0">
                <a:solidFill>
                  <a:srgbClr val="0F1423">
                    <a:lumMod val="50000"/>
                    <a:lumOff val="50000"/>
                  </a:srgbClr>
                </a:solidFill>
                <a:latin typeface="Arial" panose="020B0604020202020204"/>
                <a:ea typeface="微软雅黑" panose="020B0503020204020204" charset="-122"/>
              </a:rPr>
              <a:t>&amp;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F1423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行业痛点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9000000" y="6480000"/>
            <a:ext cx="2700000" cy="316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4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形 1" descr="星星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7042" y="2595096"/>
            <a:ext cx="182335" cy="25829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724" y="1321087"/>
            <a:ext cx="3446271" cy="210791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287" y="4413798"/>
            <a:ext cx="2710927" cy="1096331"/>
          </a:xfrm>
          <a:prstGeom prst="rect">
            <a:avLst/>
          </a:prstGeom>
        </p:spPr>
      </p:pic>
      <p:sp>
        <p:nvSpPr>
          <p:cNvPr id="29" name="圆角矩形 28"/>
          <p:cNvSpPr/>
          <p:nvPr/>
        </p:nvSpPr>
        <p:spPr>
          <a:xfrm>
            <a:off x="1688369" y="4454165"/>
            <a:ext cx="979528" cy="111164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513343" y="3910648"/>
            <a:ext cx="2077894" cy="2690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/>
              <a:t>缺乏大规模注释脊柱图像数据集 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4024203" y="5814920"/>
            <a:ext cx="1762703" cy="429871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/>
              <a:t>外观变化（椎体位置、金属伪影或脊柱疾病的差异） 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2178133" y="5814921"/>
            <a:ext cx="1762703" cy="429871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/>
              <a:t>医学图像注释是一项非常耗时、专业和主观的任务 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306442" y="5830928"/>
            <a:ext cx="1762703" cy="429871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/>
              <a:t>不同公共数据集之间存在领域差距 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4533859" y="3934820"/>
            <a:ext cx="1228406" cy="229868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/>
              <a:t>nnU</a:t>
            </a:r>
            <a:r>
              <a:rPr lang="en-US" altLang="zh-CN" sz="1000" dirty="0"/>
              <a:t>N</a:t>
            </a:r>
            <a:r>
              <a:rPr lang="zh-CN" altLang="en-US" sz="1000" dirty="0"/>
              <a:t>et的速度慢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2720511" y="3920004"/>
            <a:ext cx="1762703" cy="229868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/>
              <a:t>智能医疗数据的安全和隐私</a:t>
            </a:r>
          </a:p>
        </p:txBody>
      </p:sp>
      <p:sp>
        <p:nvSpPr>
          <p:cNvPr id="41" name="矩形 40"/>
          <p:cNvSpPr/>
          <p:nvPr/>
        </p:nvSpPr>
        <p:spPr>
          <a:xfrm>
            <a:off x="147008" y="3823972"/>
            <a:ext cx="5866517" cy="2512281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42" name="图形 41" descr="星星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1582" y="4191818"/>
            <a:ext cx="182335" cy="258292"/>
          </a:xfrm>
          <a:prstGeom prst="rect">
            <a:avLst/>
          </a:prstGeom>
        </p:spPr>
      </p:pic>
      <p:pic>
        <p:nvPicPr>
          <p:cNvPr id="43" name="图形 42" descr="星星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2551" y="4191818"/>
            <a:ext cx="182335" cy="258292"/>
          </a:xfrm>
          <a:prstGeom prst="rect">
            <a:avLst/>
          </a:prstGeom>
        </p:spPr>
      </p:pic>
      <p:sp>
        <p:nvSpPr>
          <p:cNvPr id="44" name="圆角矩形 43"/>
          <p:cNvSpPr/>
          <p:nvPr/>
        </p:nvSpPr>
        <p:spPr>
          <a:xfrm>
            <a:off x="3799960" y="2455446"/>
            <a:ext cx="1265268" cy="720626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380280" y="6295334"/>
            <a:ext cx="336560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1887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现有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1887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player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1887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无法解决痛点</a:t>
            </a:r>
            <a:r>
              <a:rPr lang="zh-CN" altLang="en-US" b="1" dirty="0">
                <a:solidFill>
                  <a:srgbClr val="F18870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</a:rPr>
              <a:t>！！！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18870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/>
        </p:nvSpPr>
        <p:spPr>
          <a:xfrm>
            <a:off x="252000" y="252000"/>
            <a:ext cx="3986159" cy="47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262626"/>
              </a:buClr>
              <a:buSzPts val="2700"/>
            </a:pPr>
            <a:r>
              <a:rPr lang="zh-CN" altLang="en-US" sz="2800" b="1" dirty="0">
                <a:solidFill>
                  <a:srgbClr val="126188"/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算法</a:t>
            </a:r>
            <a:r>
              <a:rPr lang="en-US" altLang="zh-CN" sz="2800" b="1" dirty="0">
                <a:solidFill>
                  <a:srgbClr val="126188"/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Baseline: </a:t>
            </a:r>
            <a:r>
              <a:rPr lang="en-US" altLang="zh-CN" sz="2800" b="1" dirty="0" err="1">
                <a:solidFill>
                  <a:srgbClr val="126188"/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nnUNet</a:t>
            </a:r>
            <a:endParaRPr sz="2800" b="1" dirty="0">
              <a:solidFill>
                <a:srgbClr val="126188"/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334101" y="670351"/>
            <a:ext cx="4820636" cy="575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/>
        </p:nvSpPr>
        <p:spPr>
          <a:xfrm>
            <a:off x="5975457" y="301060"/>
            <a:ext cx="3243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Pipeline:</a:t>
            </a:r>
            <a:endParaRPr sz="16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308827" y="6391284"/>
            <a:ext cx="762006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zh-CN" sz="1400" dirty="0" err="1">
                <a:solidFill>
                  <a:schemeClr val="dk1"/>
                </a:solidFill>
              </a:rPr>
              <a:t>Isensee</a:t>
            </a:r>
            <a:r>
              <a:rPr lang="en-US" altLang="zh-CN" sz="1400" dirty="0">
                <a:solidFill>
                  <a:schemeClr val="dk1"/>
                </a:solidFill>
              </a:rPr>
              <a:t> F., et al. Nat Methods (2020). https://doi.org/10.1038/s41592-020-01008-z </a:t>
            </a:r>
            <a:endParaRPr sz="1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000000" y="6480000"/>
            <a:ext cx="2700000" cy="31680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4" name="Google Shape;181;p27"/>
          <p:cNvSpPr txBox="1"/>
          <p:nvPr/>
        </p:nvSpPr>
        <p:spPr>
          <a:xfrm>
            <a:off x="363381" y="3666381"/>
            <a:ext cx="3243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特点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</a:t>
            </a:r>
            <a:endParaRPr sz="16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2837" y="4056872"/>
            <a:ext cx="5429388" cy="2126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charset="-122"/>
              </a:rPr>
              <a:t>主网络结构：在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charset="-122"/>
              </a:rPr>
              <a:t>U-Net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charset="-122"/>
              </a:rPr>
              <a:t>基础上修改不大</a:t>
            </a:r>
            <a:endParaRPr lang="en-US" altLang="zh-CN" sz="16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charset="-122"/>
              </a:rPr>
              <a:t>关注重点：数据集的分析、预处理</a:t>
            </a:r>
            <a:endParaRPr lang="en-US" altLang="zh-CN" sz="16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</a:rPr>
              <a:t>预处理：裁剪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</a:rPr>
              <a:t>Crop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</a:rPr>
              <a:t>、正规化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</a:rPr>
              <a:t>Normalization</a:t>
            </a: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</a:rPr>
              <a:t>训练：数据增强、学习率策略、优化器设置、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</a:rPr>
              <a:t>Patch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</a:rPr>
              <a:t>策略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</a:rPr>
              <a:t>预测：基于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</a:rPr>
              <a:t>K-Fold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</a:rPr>
              <a:t>的集成策略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是近年医学图像分割任务的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SOTA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模型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36" y="862287"/>
            <a:ext cx="4903858" cy="2606787"/>
          </a:xfrm>
          <a:prstGeom prst="rect">
            <a:avLst/>
          </a:prstGeom>
        </p:spPr>
      </p:pic>
      <p:cxnSp>
        <p:nvCxnSpPr>
          <p:cNvPr id="12" name="Straight Connector 30"/>
          <p:cNvCxnSpPr/>
          <p:nvPr/>
        </p:nvCxnSpPr>
        <p:spPr>
          <a:xfrm>
            <a:off x="5893840" y="261728"/>
            <a:ext cx="0" cy="61313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028085" y="6446106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Google Shape;128;p22"/>
          <p:cNvSpPr txBox="1"/>
          <p:nvPr/>
        </p:nvSpPr>
        <p:spPr>
          <a:xfrm>
            <a:off x="252000" y="252000"/>
            <a:ext cx="3243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262626"/>
              </a:buClr>
              <a:buSzPts val="2700"/>
            </a:pPr>
            <a:r>
              <a:rPr lang="zh-CN" altLang="en-US" sz="2800" b="1" dirty="0">
                <a:solidFill>
                  <a:srgbClr val="126188"/>
                </a:solidFill>
                <a:latin typeface="Arial" panose="020B0604020202020204"/>
                <a:ea typeface="微软雅黑" panose="020B0503020204020204" charset="-122"/>
                <a:cs typeface="+mn-ea"/>
                <a:sym typeface="Times New Roman" panose="02020603050405020304"/>
              </a:rPr>
              <a:t>我们团队的工作：</a:t>
            </a:r>
            <a:endParaRPr sz="2800" b="1" dirty="0">
              <a:solidFill>
                <a:srgbClr val="126188"/>
              </a:solidFill>
              <a:latin typeface="Arial" panose="020B0604020202020204"/>
              <a:ea typeface="微软雅黑" panose="020B0503020204020204" charset="-122"/>
              <a:cs typeface="+mn-ea"/>
              <a:sym typeface="Times New Roman" panose="02020603050405020304"/>
            </a:endParaRPr>
          </a:p>
        </p:txBody>
      </p:sp>
      <p:sp>
        <p:nvSpPr>
          <p:cNvPr id="4" name="Google Shape;181;p27"/>
          <p:cNvSpPr txBox="1"/>
          <p:nvPr/>
        </p:nvSpPr>
        <p:spPr>
          <a:xfrm>
            <a:off x="252000" y="857240"/>
            <a:ext cx="3243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anose="020B0604020202020204"/>
                <a:sym typeface="Arial" panose="020B0604020202020204"/>
              </a:rPr>
              <a:t>总体思想指导：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392437" y="1305728"/>
            <a:ext cx="5241955" cy="5040002"/>
            <a:chOff x="6363252" y="1112198"/>
            <a:chExt cx="5241955" cy="5040002"/>
          </a:xfrm>
          <a:blipFill>
            <a:blip r:embed="rId2"/>
            <a:stretch>
              <a:fillRect/>
            </a:stretch>
          </a:blipFill>
        </p:grpSpPr>
        <p:sp>
          <p:nvSpPr>
            <p:cNvPr id="6" name="矩形 5"/>
            <p:cNvSpPr/>
            <p:nvPr/>
          </p:nvSpPr>
          <p:spPr>
            <a:xfrm>
              <a:off x="9092593" y="1112198"/>
              <a:ext cx="2512614" cy="241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363252" y="1112200"/>
              <a:ext cx="2591024" cy="50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9092593" y="3628387"/>
              <a:ext cx="2512614" cy="25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44058" y="5003856"/>
            <a:ext cx="5451941" cy="1072911"/>
            <a:chOff x="644058" y="5116978"/>
            <a:chExt cx="5451941" cy="1072911"/>
          </a:xfrm>
        </p:grpSpPr>
        <p:sp>
          <p:nvSpPr>
            <p:cNvPr id="10" name="文本框 9"/>
            <p:cNvSpPr txBox="1"/>
            <p:nvPr/>
          </p:nvSpPr>
          <p:spPr>
            <a:xfrm>
              <a:off x="1644510" y="5116978"/>
              <a:ext cx="30688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3) 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自动机器学习 </a:t>
              </a:r>
              <a:r>
                <a:rPr lang="en-US" altLang="zh-CN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AutoML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644510" y="5489313"/>
              <a:ext cx="4451489" cy="700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利用 </a:t>
              </a:r>
              <a:r>
                <a:rPr lang="en-US" altLang="zh-CN" sz="1400" dirty="0" err="1">
                  <a:latin typeface="微软雅黑" panose="020B0503020204020204" charset="-122"/>
                  <a:ea typeface="微软雅黑" panose="020B0503020204020204" charset="-122"/>
                </a:rPr>
                <a:t>AutoML</a:t>
              </a:r>
              <a:r>
                <a:rPr lang="en-US" altLang="zh-CN" sz="1400" dirty="0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策略，减小参数搜索范围，确定最佳的批数量</a:t>
              </a:r>
              <a:r>
                <a:rPr lang="en-US" altLang="zh-CN" sz="1400" dirty="0">
                  <a:latin typeface="微软雅黑" panose="020B0503020204020204" charset="-122"/>
                  <a:ea typeface="微软雅黑" panose="020B0503020204020204" charset="-122"/>
                </a:rPr>
                <a:t>Batch size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、切片大小</a:t>
              </a:r>
              <a:r>
                <a:rPr lang="en-US" altLang="zh-CN" sz="1400" dirty="0">
                  <a:latin typeface="微软雅黑" panose="020B0503020204020204" charset="-122"/>
                  <a:ea typeface="微软雅黑" panose="020B0503020204020204" charset="-122"/>
                </a:rPr>
                <a:t>Patch Size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等超参数</a:t>
              </a:r>
            </a:p>
          </p:txBody>
        </p:sp>
        <p:sp>
          <p:nvSpPr>
            <p:cNvPr id="12" name="流程图: 接点 11"/>
            <p:cNvSpPr/>
            <p:nvPr/>
          </p:nvSpPr>
          <p:spPr>
            <a:xfrm>
              <a:off x="644058" y="5220610"/>
              <a:ext cx="828000" cy="828000"/>
            </a:xfrm>
            <a:prstGeom prst="flowChartConnector">
              <a:avLst/>
            </a:prstGeom>
            <a:solidFill>
              <a:srgbClr val="2F5597"/>
            </a:solidFill>
            <a:ln w="22225">
              <a:solidFill>
                <a:schemeClr val="bg1"/>
              </a:solidFill>
            </a:ln>
            <a:effectLst>
              <a:outerShdw blurRad="63500" algn="ctr" rotWithShape="0">
                <a:srgbClr val="2F5597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3" name="Google Shape;13831;p61"/>
            <p:cNvGrpSpPr/>
            <p:nvPr/>
          </p:nvGrpSpPr>
          <p:grpSpPr>
            <a:xfrm>
              <a:off x="816511" y="5391790"/>
              <a:ext cx="483095" cy="485641"/>
              <a:chOff x="6069423" y="2891892"/>
              <a:chExt cx="362321" cy="364231"/>
            </a:xfrm>
            <a:solidFill>
              <a:schemeClr val="bg1"/>
            </a:solidFill>
          </p:grpSpPr>
          <p:sp>
            <p:nvSpPr>
              <p:cNvPr id="14" name="Google Shape;13832;p61"/>
              <p:cNvSpPr/>
              <p:nvPr/>
            </p:nvSpPr>
            <p:spPr>
              <a:xfrm>
                <a:off x="6069423" y="2891892"/>
                <a:ext cx="278958" cy="278958"/>
              </a:xfrm>
              <a:custGeom>
                <a:avLst/>
                <a:gdLst/>
                <a:ahLst/>
                <a:cxnLst/>
                <a:rect l="l" t="t" r="r" b="b"/>
                <a:pathLst>
                  <a:path w="8764" h="8764" extrusionOk="0">
                    <a:moveTo>
                      <a:pt x="4120" y="1"/>
                    </a:moveTo>
                    <a:cubicBezTo>
                      <a:pt x="3858" y="1"/>
                      <a:pt x="3632" y="203"/>
                      <a:pt x="3572" y="453"/>
                    </a:cubicBezTo>
                    <a:lnTo>
                      <a:pt x="3406" y="1299"/>
                    </a:lnTo>
                    <a:cubicBezTo>
                      <a:pt x="3227" y="1358"/>
                      <a:pt x="3060" y="1418"/>
                      <a:pt x="2906" y="1513"/>
                    </a:cubicBezTo>
                    <a:lnTo>
                      <a:pt x="2191" y="1037"/>
                    </a:lnTo>
                    <a:cubicBezTo>
                      <a:pt x="2096" y="971"/>
                      <a:pt x="1987" y="940"/>
                      <a:pt x="1879" y="940"/>
                    </a:cubicBezTo>
                    <a:cubicBezTo>
                      <a:pt x="1732" y="940"/>
                      <a:pt x="1587" y="998"/>
                      <a:pt x="1477" y="1108"/>
                    </a:cubicBezTo>
                    <a:lnTo>
                      <a:pt x="1096" y="1477"/>
                    </a:lnTo>
                    <a:cubicBezTo>
                      <a:pt x="905" y="1668"/>
                      <a:pt x="882" y="1965"/>
                      <a:pt x="1024" y="2191"/>
                    </a:cubicBezTo>
                    <a:lnTo>
                      <a:pt x="1501" y="2906"/>
                    </a:lnTo>
                    <a:cubicBezTo>
                      <a:pt x="1417" y="3073"/>
                      <a:pt x="1358" y="3239"/>
                      <a:pt x="1298" y="3406"/>
                    </a:cubicBezTo>
                    <a:lnTo>
                      <a:pt x="441" y="3573"/>
                    </a:lnTo>
                    <a:cubicBezTo>
                      <a:pt x="179" y="3632"/>
                      <a:pt x="0" y="3858"/>
                      <a:pt x="0" y="4132"/>
                    </a:cubicBezTo>
                    <a:lnTo>
                      <a:pt x="0" y="4644"/>
                    </a:lnTo>
                    <a:cubicBezTo>
                      <a:pt x="0" y="4918"/>
                      <a:pt x="191" y="5132"/>
                      <a:pt x="441" y="5204"/>
                    </a:cubicBezTo>
                    <a:lnTo>
                      <a:pt x="1298" y="5359"/>
                    </a:lnTo>
                    <a:cubicBezTo>
                      <a:pt x="1358" y="5537"/>
                      <a:pt x="1417" y="5704"/>
                      <a:pt x="1501" y="5871"/>
                    </a:cubicBezTo>
                    <a:lnTo>
                      <a:pt x="1024" y="6585"/>
                    </a:lnTo>
                    <a:cubicBezTo>
                      <a:pt x="882" y="6811"/>
                      <a:pt x="905" y="7109"/>
                      <a:pt x="1096" y="7299"/>
                    </a:cubicBezTo>
                    <a:lnTo>
                      <a:pt x="1477" y="7668"/>
                    </a:lnTo>
                    <a:cubicBezTo>
                      <a:pt x="1587" y="7778"/>
                      <a:pt x="1732" y="7837"/>
                      <a:pt x="1879" y="7837"/>
                    </a:cubicBezTo>
                    <a:cubicBezTo>
                      <a:pt x="1987" y="7837"/>
                      <a:pt x="2096" y="7805"/>
                      <a:pt x="2191" y="7740"/>
                    </a:cubicBezTo>
                    <a:lnTo>
                      <a:pt x="2906" y="7264"/>
                    </a:lnTo>
                    <a:cubicBezTo>
                      <a:pt x="3060" y="7359"/>
                      <a:pt x="3227" y="7418"/>
                      <a:pt x="3406" y="7478"/>
                    </a:cubicBezTo>
                    <a:lnTo>
                      <a:pt x="3572" y="8323"/>
                    </a:lnTo>
                    <a:cubicBezTo>
                      <a:pt x="3632" y="8585"/>
                      <a:pt x="3858" y="8764"/>
                      <a:pt x="4120" y="8764"/>
                    </a:cubicBezTo>
                    <a:lnTo>
                      <a:pt x="4644" y="8764"/>
                    </a:lnTo>
                    <a:cubicBezTo>
                      <a:pt x="4906" y="8764"/>
                      <a:pt x="5132" y="8573"/>
                      <a:pt x="5192" y="8323"/>
                    </a:cubicBezTo>
                    <a:lnTo>
                      <a:pt x="5358" y="7478"/>
                    </a:lnTo>
                    <a:cubicBezTo>
                      <a:pt x="5489" y="7430"/>
                      <a:pt x="5620" y="7371"/>
                      <a:pt x="5763" y="7311"/>
                    </a:cubicBezTo>
                    <a:cubicBezTo>
                      <a:pt x="5846" y="7299"/>
                      <a:pt x="5894" y="7192"/>
                      <a:pt x="5846" y="7109"/>
                    </a:cubicBezTo>
                    <a:cubicBezTo>
                      <a:pt x="5812" y="7039"/>
                      <a:pt x="5751" y="6995"/>
                      <a:pt x="5684" y="6995"/>
                    </a:cubicBezTo>
                    <a:cubicBezTo>
                      <a:pt x="5659" y="6995"/>
                      <a:pt x="5634" y="7001"/>
                      <a:pt x="5608" y="7014"/>
                    </a:cubicBezTo>
                    <a:cubicBezTo>
                      <a:pt x="5465" y="7085"/>
                      <a:pt x="5311" y="7144"/>
                      <a:pt x="5144" y="7180"/>
                    </a:cubicBezTo>
                    <a:cubicBezTo>
                      <a:pt x="5084" y="7192"/>
                      <a:pt x="5025" y="7252"/>
                      <a:pt x="5013" y="7311"/>
                    </a:cubicBezTo>
                    <a:lnTo>
                      <a:pt x="4823" y="8264"/>
                    </a:lnTo>
                    <a:cubicBezTo>
                      <a:pt x="4811" y="8347"/>
                      <a:pt x="4715" y="8430"/>
                      <a:pt x="4632" y="8430"/>
                    </a:cubicBezTo>
                    <a:lnTo>
                      <a:pt x="4108" y="8430"/>
                    </a:lnTo>
                    <a:cubicBezTo>
                      <a:pt x="4013" y="8430"/>
                      <a:pt x="3930" y="8347"/>
                      <a:pt x="3918" y="8264"/>
                    </a:cubicBezTo>
                    <a:lnTo>
                      <a:pt x="3715" y="7311"/>
                    </a:lnTo>
                    <a:cubicBezTo>
                      <a:pt x="3703" y="7252"/>
                      <a:pt x="3656" y="7192"/>
                      <a:pt x="3584" y="7180"/>
                    </a:cubicBezTo>
                    <a:cubicBezTo>
                      <a:pt x="3358" y="7121"/>
                      <a:pt x="3156" y="7025"/>
                      <a:pt x="2965" y="6906"/>
                    </a:cubicBezTo>
                    <a:cubicBezTo>
                      <a:pt x="2935" y="6894"/>
                      <a:pt x="2900" y="6888"/>
                      <a:pt x="2864" y="6888"/>
                    </a:cubicBezTo>
                    <a:cubicBezTo>
                      <a:pt x="2828" y="6888"/>
                      <a:pt x="2792" y="6894"/>
                      <a:pt x="2763" y="6906"/>
                    </a:cubicBezTo>
                    <a:lnTo>
                      <a:pt x="1965" y="7442"/>
                    </a:lnTo>
                    <a:cubicBezTo>
                      <a:pt x="1934" y="7468"/>
                      <a:pt x="1894" y="7480"/>
                      <a:pt x="1854" y="7480"/>
                    </a:cubicBezTo>
                    <a:cubicBezTo>
                      <a:pt x="1802" y="7480"/>
                      <a:pt x="1749" y="7459"/>
                      <a:pt x="1715" y="7418"/>
                    </a:cubicBezTo>
                    <a:lnTo>
                      <a:pt x="1334" y="7049"/>
                    </a:lnTo>
                    <a:cubicBezTo>
                      <a:pt x="1263" y="6966"/>
                      <a:pt x="1263" y="6859"/>
                      <a:pt x="1310" y="6787"/>
                    </a:cubicBezTo>
                    <a:lnTo>
                      <a:pt x="1846" y="5990"/>
                    </a:lnTo>
                    <a:cubicBezTo>
                      <a:pt x="1882" y="5930"/>
                      <a:pt x="1882" y="5859"/>
                      <a:pt x="1846" y="5799"/>
                    </a:cubicBezTo>
                    <a:cubicBezTo>
                      <a:pt x="1727" y="5597"/>
                      <a:pt x="1655" y="5382"/>
                      <a:pt x="1572" y="5168"/>
                    </a:cubicBezTo>
                    <a:cubicBezTo>
                      <a:pt x="1560" y="5109"/>
                      <a:pt x="1501" y="5049"/>
                      <a:pt x="1441" y="5037"/>
                    </a:cubicBezTo>
                    <a:lnTo>
                      <a:pt x="489" y="4847"/>
                    </a:lnTo>
                    <a:cubicBezTo>
                      <a:pt x="393" y="4823"/>
                      <a:pt x="322" y="4739"/>
                      <a:pt x="322" y="4644"/>
                    </a:cubicBezTo>
                    <a:lnTo>
                      <a:pt x="322" y="4132"/>
                    </a:lnTo>
                    <a:cubicBezTo>
                      <a:pt x="322" y="4037"/>
                      <a:pt x="393" y="3954"/>
                      <a:pt x="489" y="3930"/>
                    </a:cubicBezTo>
                    <a:lnTo>
                      <a:pt x="1441" y="3739"/>
                    </a:lnTo>
                    <a:cubicBezTo>
                      <a:pt x="1501" y="3727"/>
                      <a:pt x="1560" y="3680"/>
                      <a:pt x="1572" y="3608"/>
                    </a:cubicBezTo>
                    <a:cubicBezTo>
                      <a:pt x="1632" y="3382"/>
                      <a:pt x="1727" y="3180"/>
                      <a:pt x="1846" y="2977"/>
                    </a:cubicBezTo>
                    <a:cubicBezTo>
                      <a:pt x="1870" y="2918"/>
                      <a:pt x="1870" y="2846"/>
                      <a:pt x="1846" y="2787"/>
                    </a:cubicBezTo>
                    <a:lnTo>
                      <a:pt x="1310" y="1989"/>
                    </a:lnTo>
                    <a:cubicBezTo>
                      <a:pt x="1251" y="1906"/>
                      <a:pt x="1263" y="1787"/>
                      <a:pt x="1334" y="1727"/>
                    </a:cubicBezTo>
                    <a:lnTo>
                      <a:pt x="1715" y="1358"/>
                    </a:lnTo>
                    <a:cubicBezTo>
                      <a:pt x="1754" y="1319"/>
                      <a:pt x="1804" y="1301"/>
                      <a:pt x="1854" y="1301"/>
                    </a:cubicBezTo>
                    <a:cubicBezTo>
                      <a:pt x="1894" y="1301"/>
                      <a:pt x="1933" y="1313"/>
                      <a:pt x="1965" y="1334"/>
                    </a:cubicBezTo>
                    <a:lnTo>
                      <a:pt x="2763" y="1870"/>
                    </a:lnTo>
                    <a:cubicBezTo>
                      <a:pt x="2792" y="1888"/>
                      <a:pt x="2828" y="1897"/>
                      <a:pt x="2864" y="1897"/>
                    </a:cubicBezTo>
                    <a:cubicBezTo>
                      <a:pt x="2900" y="1897"/>
                      <a:pt x="2935" y="1888"/>
                      <a:pt x="2965" y="1870"/>
                    </a:cubicBezTo>
                    <a:cubicBezTo>
                      <a:pt x="3156" y="1751"/>
                      <a:pt x="3382" y="1668"/>
                      <a:pt x="3584" y="1596"/>
                    </a:cubicBezTo>
                    <a:cubicBezTo>
                      <a:pt x="3644" y="1584"/>
                      <a:pt x="3703" y="1525"/>
                      <a:pt x="3715" y="1465"/>
                    </a:cubicBezTo>
                    <a:lnTo>
                      <a:pt x="3918" y="513"/>
                    </a:lnTo>
                    <a:cubicBezTo>
                      <a:pt x="3930" y="417"/>
                      <a:pt x="4013" y="346"/>
                      <a:pt x="4108" y="346"/>
                    </a:cubicBezTo>
                    <a:lnTo>
                      <a:pt x="4632" y="346"/>
                    </a:lnTo>
                    <a:cubicBezTo>
                      <a:pt x="4715" y="346"/>
                      <a:pt x="4811" y="417"/>
                      <a:pt x="4823" y="513"/>
                    </a:cubicBezTo>
                    <a:lnTo>
                      <a:pt x="5013" y="1465"/>
                    </a:lnTo>
                    <a:cubicBezTo>
                      <a:pt x="5025" y="1525"/>
                      <a:pt x="5073" y="1584"/>
                      <a:pt x="5144" y="1596"/>
                    </a:cubicBezTo>
                    <a:cubicBezTo>
                      <a:pt x="5370" y="1656"/>
                      <a:pt x="5585" y="1751"/>
                      <a:pt x="5775" y="1870"/>
                    </a:cubicBezTo>
                    <a:cubicBezTo>
                      <a:pt x="5805" y="1882"/>
                      <a:pt x="5838" y="1888"/>
                      <a:pt x="5870" y="1888"/>
                    </a:cubicBezTo>
                    <a:cubicBezTo>
                      <a:pt x="5903" y="1888"/>
                      <a:pt x="5936" y="1882"/>
                      <a:pt x="5966" y="1870"/>
                    </a:cubicBezTo>
                    <a:lnTo>
                      <a:pt x="6775" y="1334"/>
                    </a:lnTo>
                    <a:cubicBezTo>
                      <a:pt x="6806" y="1309"/>
                      <a:pt x="6846" y="1296"/>
                      <a:pt x="6886" y="1296"/>
                    </a:cubicBezTo>
                    <a:cubicBezTo>
                      <a:pt x="6938" y="1296"/>
                      <a:pt x="6991" y="1317"/>
                      <a:pt x="7025" y="1358"/>
                    </a:cubicBezTo>
                    <a:lnTo>
                      <a:pt x="7394" y="1727"/>
                    </a:lnTo>
                    <a:cubicBezTo>
                      <a:pt x="7466" y="1810"/>
                      <a:pt x="7466" y="1906"/>
                      <a:pt x="7430" y="1989"/>
                    </a:cubicBezTo>
                    <a:lnTo>
                      <a:pt x="6894" y="2787"/>
                    </a:lnTo>
                    <a:cubicBezTo>
                      <a:pt x="6847" y="2846"/>
                      <a:pt x="6847" y="2918"/>
                      <a:pt x="6894" y="2977"/>
                    </a:cubicBezTo>
                    <a:cubicBezTo>
                      <a:pt x="7013" y="3180"/>
                      <a:pt x="7085" y="3394"/>
                      <a:pt x="7156" y="3608"/>
                    </a:cubicBezTo>
                    <a:cubicBezTo>
                      <a:pt x="7168" y="3668"/>
                      <a:pt x="7228" y="3727"/>
                      <a:pt x="7287" y="3739"/>
                    </a:cubicBezTo>
                    <a:lnTo>
                      <a:pt x="8240" y="3930"/>
                    </a:lnTo>
                    <a:cubicBezTo>
                      <a:pt x="8335" y="3954"/>
                      <a:pt x="8406" y="4037"/>
                      <a:pt x="8406" y="4132"/>
                    </a:cubicBezTo>
                    <a:lnTo>
                      <a:pt x="8406" y="4644"/>
                    </a:lnTo>
                    <a:cubicBezTo>
                      <a:pt x="8406" y="4739"/>
                      <a:pt x="8335" y="4823"/>
                      <a:pt x="8240" y="4847"/>
                    </a:cubicBezTo>
                    <a:lnTo>
                      <a:pt x="7287" y="5037"/>
                    </a:lnTo>
                    <a:cubicBezTo>
                      <a:pt x="7228" y="5049"/>
                      <a:pt x="7168" y="5097"/>
                      <a:pt x="7156" y="5168"/>
                    </a:cubicBezTo>
                    <a:cubicBezTo>
                      <a:pt x="7109" y="5335"/>
                      <a:pt x="7049" y="5478"/>
                      <a:pt x="6978" y="5632"/>
                    </a:cubicBezTo>
                    <a:cubicBezTo>
                      <a:pt x="6930" y="5716"/>
                      <a:pt x="6978" y="5823"/>
                      <a:pt x="7073" y="5871"/>
                    </a:cubicBezTo>
                    <a:cubicBezTo>
                      <a:pt x="7095" y="5883"/>
                      <a:pt x="7119" y="5889"/>
                      <a:pt x="7143" y="5889"/>
                    </a:cubicBezTo>
                    <a:cubicBezTo>
                      <a:pt x="7209" y="5889"/>
                      <a:pt x="7276" y="5845"/>
                      <a:pt x="7311" y="5775"/>
                    </a:cubicBezTo>
                    <a:cubicBezTo>
                      <a:pt x="7370" y="5644"/>
                      <a:pt x="7430" y="5513"/>
                      <a:pt x="7466" y="5359"/>
                    </a:cubicBezTo>
                    <a:lnTo>
                      <a:pt x="8323" y="5204"/>
                    </a:lnTo>
                    <a:cubicBezTo>
                      <a:pt x="8585" y="5144"/>
                      <a:pt x="8763" y="4918"/>
                      <a:pt x="8763" y="4644"/>
                    </a:cubicBezTo>
                    <a:lnTo>
                      <a:pt x="8763" y="4132"/>
                    </a:lnTo>
                    <a:cubicBezTo>
                      <a:pt x="8763" y="3858"/>
                      <a:pt x="8573" y="3632"/>
                      <a:pt x="8323" y="3573"/>
                    </a:cubicBezTo>
                    <a:lnTo>
                      <a:pt x="7466" y="3406"/>
                    </a:lnTo>
                    <a:cubicBezTo>
                      <a:pt x="7406" y="3227"/>
                      <a:pt x="7347" y="3073"/>
                      <a:pt x="7263" y="2906"/>
                    </a:cubicBezTo>
                    <a:lnTo>
                      <a:pt x="7740" y="2191"/>
                    </a:lnTo>
                    <a:cubicBezTo>
                      <a:pt x="7882" y="1965"/>
                      <a:pt x="7859" y="1668"/>
                      <a:pt x="7668" y="1477"/>
                    </a:cubicBezTo>
                    <a:lnTo>
                      <a:pt x="7287" y="1108"/>
                    </a:lnTo>
                    <a:cubicBezTo>
                      <a:pt x="7177" y="998"/>
                      <a:pt x="7032" y="940"/>
                      <a:pt x="6885" y="940"/>
                    </a:cubicBezTo>
                    <a:cubicBezTo>
                      <a:pt x="6777" y="940"/>
                      <a:pt x="6668" y="971"/>
                      <a:pt x="6573" y="1037"/>
                    </a:cubicBezTo>
                    <a:lnTo>
                      <a:pt x="5858" y="1513"/>
                    </a:lnTo>
                    <a:cubicBezTo>
                      <a:pt x="5704" y="1418"/>
                      <a:pt x="5537" y="1358"/>
                      <a:pt x="5358" y="1299"/>
                    </a:cubicBezTo>
                    <a:lnTo>
                      <a:pt x="5192" y="453"/>
                    </a:lnTo>
                    <a:cubicBezTo>
                      <a:pt x="5132" y="179"/>
                      <a:pt x="4906" y="1"/>
                      <a:pt x="46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" name="Google Shape;13833;p61"/>
              <p:cNvSpPr/>
              <p:nvPr/>
            </p:nvSpPr>
            <p:spPr>
              <a:xfrm>
                <a:off x="6161507" y="2967679"/>
                <a:ext cx="111851" cy="97432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061" extrusionOk="0">
                    <a:moveTo>
                      <a:pt x="1489" y="1"/>
                    </a:moveTo>
                    <a:cubicBezTo>
                      <a:pt x="965" y="1"/>
                      <a:pt x="465" y="215"/>
                      <a:pt x="84" y="584"/>
                    </a:cubicBezTo>
                    <a:cubicBezTo>
                      <a:pt x="1" y="656"/>
                      <a:pt x="1" y="763"/>
                      <a:pt x="84" y="834"/>
                    </a:cubicBezTo>
                    <a:cubicBezTo>
                      <a:pt x="120" y="870"/>
                      <a:pt x="164" y="888"/>
                      <a:pt x="209" y="888"/>
                    </a:cubicBezTo>
                    <a:cubicBezTo>
                      <a:pt x="254" y="888"/>
                      <a:pt x="298" y="870"/>
                      <a:pt x="334" y="834"/>
                    </a:cubicBezTo>
                    <a:cubicBezTo>
                      <a:pt x="644" y="537"/>
                      <a:pt x="1060" y="358"/>
                      <a:pt x="1489" y="358"/>
                    </a:cubicBezTo>
                    <a:cubicBezTo>
                      <a:pt x="2418" y="358"/>
                      <a:pt x="3168" y="1108"/>
                      <a:pt x="3168" y="2025"/>
                    </a:cubicBezTo>
                    <a:cubicBezTo>
                      <a:pt x="3168" y="2299"/>
                      <a:pt x="3096" y="2549"/>
                      <a:pt x="2989" y="2787"/>
                    </a:cubicBezTo>
                    <a:cubicBezTo>
                      <a:pt x="2930" y="2894"/>
                      <a:pt x="2953" y="2989"/>
                      <a:pt x="3049" y="3037"/>
                    </a:cubicBezTo>
                    <a:cubicBezTo>
                      <a:pt x="3073" y="3061"/>
                      <a:pt x="3108" y="3061"/>
                      <a:pt x="3132" y="3061"/>
                    </a:cubicBezTo>
                    <a:cubicBezTo>
                      <a:pt x="3192" y="3061"/>
                      <a:pt x="3263" y="3025"/>
                      <a:pt x="3299" y="2954"/>
                    </a:cubicBezTo>
                    <a:cubicBezTo>
                      <a:pt x="3442" y="2668"/>
                      <a:pt x="3513" y="2358"/>
                      <a:pt x="3513" y="2025"/>
                    </a:cubicBezTo>
                    <a:cubicBezTo>
                      <a:pt x="3513" y="906"/>
                      <a:pt x="2608" y="1"/>
                      <a:pt x="14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" name="Google Shape;13834;p61"/>
              <p:cNvSpPr/>
              <p:nvPr/>
            </p:nvSpPr>
            <p:spPr>
              <a:xfrm>
                <a:off x="6144828" y="3007848"/>
                <a:ext cx="105389" cy="88742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2788" extrusionOk="0">
                    <a:moveTo>
                      <a:pt x="262" y="1"/>
                    </a:moveTo>
                    <a:cubicBezTo>
                      <a:pt x="194" y="1"/>
                      <a:pt x="124" y="44"/>
                      <a:pt x="96" y="108"/>
                    </a:cubicBezTo>
                    <a:cubicBezTo>
                      <a:pt x="25" y="323"/>
                      <a:pt x="1" y="549"/>
                      <a:pt x="1" y="763"/>
                    </a:cubicBezTo>
                    <a:cubicBezTo>
                      <a:pt x="1" y="1882"/>
                      <a:pt x="906" y="2787"/>
                      <a:pt x="2013" y="2787"/>
                    </a:cubicBezTo>
                    <a:cubicBezTo>
                      <a:pt x="2454" y="2787"/>
                      <a:pt x="2846" y="2656"/>
                      <a:pt x="3204" y="2406"/>
                    </a:cubicBezTo>
                    <a:cubicBezTo>
                      <a:pt x="3287" y="2347"/>
                      <a:pt x="3311" y="2239"/>
                      <a:pt x="3251" y="2156"/>
                    </a:cubicBezTo>
                    <a:cubicBezTo>
                      <a:pt x="3214" y="2104"/>
                      <a:pt x="3159" y="2075"/>
                      <a:pt x="3102" y="2075"/>
                    </a:cubicBezTo>
                    <a:cubicBezTo>
                      <a:pt x="3068" y="2075"/>
                      <a:pt x="3033" y="2086"/>
                      <a:pt x="3001" y="2108"/>
                    </a:cubicBezTo>
                    <a:cubicBezTo>
                      <a:pt x="2715" y="2311"/>
                      <a:pt x="2370" y="2418"/>
                      <a:pt x="2037" y="2418"/>
                    </a:cubicBezTo>
                    <a:cubicBezTo>
                      <a:pt x="1108" y="2418"/>
                      <a:pt x="370" y="1680"/>
                      <a:pt x="370" y="751"/>
                    </a:cubicBezTo>
                    <a:cubicBezTo>
                      <a:pt x="370" y="573"/>
                      <a:pt x="394" y="382"/>
                      <a:pt x="453" y="215"/>
                    </a:cubicBezTo>
                    <a:cubicBezTo>
                      <a:pt x="477" y="144"/>
                      <a:pt x="406" y="37"/>
                      <a:pt x="322" y="13"/>
                    </a:cubicBezTo>
                    <a:cubicBezTo>
                      <a:pt x="303" y="5"/>
                      <a:pt x="283" y="1"/>
                      <a:pt x="2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" name="Google Shape;13835;p61"/>
              <p:cNvSpPr/>
              <p:nvPr/>
            </p:nvSpPr>
            <p:spPr>
              <a:xfrm>
                <a:off x="6245633" y="3069248"/>
                <a:ext cx="186110" cy="186874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5871" extrusionOk="0">
                    <a:moveTo>
                      <a:pt x="2751" y="1"/>
                    </a:moveTo>
                    <a:cubicBezTo>
                      <a:pt x="2549" y="1"/>
                      <a:pt x="2370" y="144"/>
                      <a:pt x="2335" y="346"/>
                    </a:cubicBezTo>
                    <a:lnTo>
                      <a:pt x="2227" y="858"/>
                    </a:lnTo>
                    <a:cubicBezTo>
                      <a:pt x="2144" y="894"/>
                      <a:pt x="2037" y="941"/>
                      <a:pt x="1965" y="977"/>
                    </a:cubicBezTo>
                    <a:lnTo>
                      <a:pt x="1513" y="680"/>
                    </a:lnTo>
                    <a:cubicBezTo>
                      <a:pt x="1449" y="631"/>
                      <a:pt x="1372" y="608"/>
                      <a:pt x="1293" y="608"/>
                    </a:cubicBezTo>
                    <a:cubicBezTo>
                      <a:pt x="1179" y="608"/>
                      <a:pt x="1061" y="655"/>
                      <a:pt x="977" y="739"/>
                    </a:cubicBezTo>
                    <a:lnTo>
                      <a:pt x="739" y="977"/>
                    </a:lnTo>
                    <a:cubicBezTo>
                      <a:pt x="596" y="1132"/>
                      <a:pt x="584" y="1346"/>
                      <a:pt x="680" y="1513"/>
                    </a:cubicBezTo>
                    <a:lnTo>
                      <a:pt x="977" y="1965"/>
                    </a:lnTo>
                    <a:cubicBezTo>
                      <a:pt x="918" y="2084"/>
                      <a:pt x="882" y="2215"/>
                      <a:pt x="834" y="2346"/>
                    </a:cubicBezTo>
                    <a:cubicBezTo>
                      <a:pt x="799" y="2442"/>
                      <a:pt x="858" y="2537"/>
                      <a:pt x="953" y="2573"/>
                    </a:cubicBezTo>
                    <a:cubicBezTo>
                      <a:pt x="968" y="2579"/>
                      <a:pt x="984" y="2582"/>
                      <a:pt x="1000" y="2582"/>
                    </a:cubicBezTo>
                    <a:cubicBezTo>
                      <a:pt x="1073" y="2582"/>
                      <a:pt x="1150" y="2522"/>
                      <a:pt x="1180" y="2454"/>
                    </a:cubicBezTo>
                    <a:cubicBezTo>
                      <a:pt x="1215" y="2323"/>
                      <a:pt x="1263" y="2192"/>
                      <a:pt x="1334" y="2049"/>
                    </a:cubicBezTo>
                    <a:cubicBezTo>
                      <a:pt x="1370" y="1989"/>
                      <a:pt x="1370" y="1918"/>
                      <a:pt x="1334" y="1858"/>
                    </a:cubicBezTo>
                    <a:lnTo>
                      <a:pt x="977" y="1322"/>
                    </a:lnTo>
                    <a:cubicBezTo>
                      <a:pt x="965" y="1287"/>
                      <a:pt x="965" y="1263"/>
                      <a:pt x="1001" y="1239"/>
                    </a:cubicBezTo>
                    <a:lnTo>
                      <a:pt x="1239" y="989"/>
                    </a:lnTo>
                    <a:cubicBezTo>
                      <a:pt x="1253" y="975"/>
                      <a:pt x="1271" y="969"/>
                      <a:pt x="1288" y="969"/>
                    </a:cubicBezTo>
                    <a:cubicBezTo>
                      <a:pt x="1301" y="969"/>
                      <a:pt x="1313" y="972"/>
                      <a:pt x="1322" y="977"/>
                    </a:cubicBezTo>
                    <a:lnTo>
                      <a:pt x="1858" y="1334"/>
                    </a:lnTo>
                    <a:cubicBezTo>
                      <a:pt x="1888" y="1358"/>
                      <a:pt x="1921" y="1370"/>
                      <a:pt x="1954" y="1370"/>
                    </a:cubicBezTo>
                    <a:cubicBezTo>
                      <a:pt x="1986" y="1370"/>
                      <a:pt x="2019" y="1358"/>
                      <a:pt x="2049" y="1334"/>
                    </a:cubicBezTo>
                    <a:cubicBezTo>
                      <a:pt x="2168" y="1263"/>
                      <a:pt x="2323" y="1203"/>
                      <a:pt x="2454" y="1168"/>
                    </a:cubicBezTo>
                    <a:cubicBezTo>
                      <a:pt x="2513" y="1156"/>
                      <a:pt x="2573" y="1096"/>
                      <a:pt x="2585" y="1037"/>
                    </a:cubicBezTo>
                    <a:lnTo>
                      <a:pt x="2704" y="418"/>
                    </a:lnTo>
                    <a:cubicBezTo>
                      <a:pt x="2704" y="382"/>
                      <a:pt x="2739" y="358"/>
                      <a:pt x="2775" y="358"/>
                    </a:cubicBezTo>
                    <a:lnTo>
                      <a:pt x="3120" y="358"/>
                    </a:lnTo>
                    <a:cubicBezTo>
                      <a:pt x="3156" y="358"/>
                      <a:pt x="3180" y="382"/>
                      <a:pt x="3192" y="418"/>
                    </a:cubicBezTo>
                    <a:lnTo>
                      <a:pt x="3311" y="1037"/>
                    </a:lnTo>
                    <a:cubicBezTo>
                      <a:pt x="3335" y="1096"/>
                      <a:pt x="3370" y="1156"/>
                      <a:pt x="3454" y="1168"/>
                    </a:cubicBezTo>
                    <a:cubicBezTo>
                      <a:pt x="3585" y="1215"/>
                      <a:pt x="3716" y="1263"/>
                      <a:pt x="3847" y="1334"/>
                    </a:cubicBezTo>
                    <a:cubicBezTo>
                      <a:pt x="3882" y="1352"/>
                      <a:pt x="3918" y="1361"/>
                      <a:pt x="3952" y="1361"/>
                    </a:cubicBezTo>
                    <a:cubicBezTo>
                      <a:pt x="3987" y="1361"/>
                      <a:pt x="4019" y="1352"/>
                      <a:pt x="4049" y="1334"/>
                    </a:cubicBezTo>
                    <a:lnTo>
                      <a:pt x="4585" y="977"/>
                    </a:lnTo>
                    <a:cubicBezTo>
                      <a:pt x="4595" y="972"/>
                      <a:pt x="4607" y="969"/>
                      <a:pt x="4619" y="969"/>
                    </a:cubicBezTo>
                    <a:cubicBezTo>
                      <a:pt x="4636" y="969"/>
                      <a:pt x="4654" y="975"/>
                      <a:pt x="4668" y="989"/>
                    </a:cubicBezTo>
                    <a:lnTo>
                      <a:pt x="4906" y="1239"/>
                    </a:lnTo>
                    <a:cubicBezTo>
                      <a:pt x="4942" y="1263"/>
                      <a:pt x="4942" y="1287"/>
                      <a:pt x="4918" y="1322"/>
                    </a:cubicBezTo>
                    <a:lnTo>
                      <a:pt x="4561" y="1858"/>
                    </a:lnTo>
                    <a:cubicBezTo>
                      <a:pt x="4525" y="1918"/>
                      <a:pt x="4525" y="1989"/>
                      <a:pt x="4561" y="2049"/>
                    </a:cubicBezTo>
                    <a:cubicBezTo>
                      <a:pt x="4644" y="2168"/>
                      <a:pt x="4704" y="2323"/>
                      <a:pt x="4728" y="2454"/>
                    </a:cubicBezTo>
                    <a:cubicBezTo>
                      <a:pt x="4740" y="2513"/>
                      <a:pt x="4799" y="2573"/>
                      <a:pt x="4859" y="2585"/>
                    </a:cubicBezTo>
                    <a:lnTo>
                      <a:pt x="5490" y="2704"/>
                    </a:lnTo>
                    <a:cubicBezTo>
                      <a:pt x="5513" y="2704"/>
                      <a:pt x="5549" y="2739"/>
                      <a:pt x="5549" y="2775"/>
                    </a:cubicBezTo>
                    <a:lnTo>
                      <a:pt x="5549" y="3120"/>
                    </a:lnTo>
                    <a:cubicBezTo>
                      <a:pt x="5549" y="3156"/>
                      <a:pt x="5513" y="3180"/>
                      <a:pt x="5490" y="3192"/>
                    </a:cubicBezTo>
                    <a:lnTo>
                      <a:pt x="4859" y="3311"/>
                    </a:lnTo>
                    <a:cubicBezTo>
                      <a:pt x="4799" y="3335"/>
                      <a:pt x="4740" y="3370"/>
                      <a:pt x="4728" y="3454"/>
                    </a:cubicBezTo>
                    <a:cubicBezTo>
                      <a:pt x="4680" y="3585"/>
                      <a:pt x="4644" y="3716"/>
                      <a:pt x="4561" y="3847"/>
                    </a:cubicBezTo>
                    <a:cubicBezTo>
                      <a:pt x="4537" y="3906"/>
                      <a:pt x="4537" y="3989"/>
                      <a:pt x="4561" y="4049"/>
                    </a:cubicBezTo>
                    <a:lnTo>
                      <a:pt x="4918" y="4585"/>
                    </a:lnTo>
                    <a:cubicBezTo>
                      <a:pt x="4942" y="4609"/>
                      <a:pt x="4942" y="4644"/>
                      <a:pt x="4906" y="4668"/>
                    </a:cubicBezTo>
                    <a:lnTo>
                      <a:pt x="4668" y="4906"/>
                    </a:lnTo>
                    <a:cubicBezTo>
                      <a:pt x="4655" y="4926"/>
                      <a:pt x="4638" y="4935"/>
                      <a:pt x="4622" y="4935"/>
                    </a:cubicBezTo>
                    <a:cubicBezTo>
                      <a:pt x="4609" y="4935"/>
                      <a:pt x="4595" y="4929"/>
                      <a:pt x="4585" y="4918"/>
                    </a:cubicBezTo>
                    <a:lnTo>
                      <a:pt x="4049" y="4561"/>
                    </a:lnTo>
                    <a:cubicBezTo>
                      <a:pt x="4019" y="4543"/>
                      <a:pt x="3984" y="4534"/>
                      <a:pt x="3948" y="4534"/>
                    </a:cubicBezTo>
                    <a:cubicBezTo>
                      <a:pt x="3912" y="4534"/>
                      <a:pt x="3876" y="4543"/>
                      <a:pt x="3847" y="4561"/>
                    </a:cubicBezTo>
                    <a:cubicBezTo>
                      <a:pt x="3728" y="4644"/>
                      <a:pt x="3585" y="4704"/>
                      <a:pt x="3454" y="4728"/>
                    </a:cubicBezTo>
                    <a:cubicBezTo>
                      <a:pt x="3394" y="4751"/>
                      <a:pt x="3335" y="4811"/>
                      <a:pt x="3311" y="4859"/>
                    </a:cubicBezTo>
                    <a:lnTo>
                      <a:pt x="3192" y="5490"/>
                    </a:lnTo>
                    <a:cubicBezTo>
                      <a:pt x="3192" y="5525"/>
                      <a:pt x="3168" y="5549"/>
                      <a:pt x="3120" y="5549"/>
                    </a:cubicBezTo>
                    <a:lnTo>
                      <a:pt x="2775" y="5549"/>
                    </a:lnTo>
                    <a:cubicBezTo>
                      <a:pt x="2751" y="5549"/>
                      <a:pt x="2716" y="5513"/>
                      <a:pt x="2704" y="5490"/>
                    </a:cubicBezTo>
                    <a:lnTo>
                      <a:pt x="2585" y="4859"/>
                    </a:lnTo>
                    <a:cubicBezTo>
                      <a:pt x="2573" y="4811"/>
                      <a:pt x="2525" y="4751"/>
                      <a:pt x="2454" y="4728"/>
                    </a:cubicBezTo>
                    <a:cubicBezTo>
                      <a:pt x="2323" y="4692"/>
                      <a:pt x="2180" y="4644"/>
                      <a:pt x="2049" y="4561"/>
                    </a:cubicBezTo>
                    <a:cubicBezTo>
                      <a:pt x="2019" y="4549"/>
                      <a:pt x="1986" y="4543"/>
                      <a:pt x="1954" y="4543"/>
                    </a:cubicBezTo>
                    <a:cubicBezTo>
                      <a:pt x="1921" y="4543"/>
                      <a:pt x="1888" y="4549"/>
                      <a:pt x="1858" y="4561"/>
                    </a:cubicBezTo>
                    <a:lnTo>
                      <a:pt x="1322" y="4918"/>
                    </a:lnTo>
                    <a:cubicBezTo>
                      <a:pt x="1306" y="4929"/>
                      <a:pt x="1293" y="4935"/>
                      <a:pt x="1280" y="4935"/>
                    </a:cubicBezTo>
                    <a:cubicBezTo>
                      <a:pt x="1265" y="4935"/>
                      <a:pt x="1252" y="4926"/>
                      <a:pt x="1239" y="4906"/>
                    </a:cubicBezTo>
                    <a:lnTo>
                      <a:pt x="1001" y="4668"/>
                    </a:lnTo>
                    <a:cubicBezTo>
                      <a:pt x="965" y="4644"/>
                      <a:pt x="965" y="4609"/>
                      <a:pt x="977" y="4585"/>
                    </a:cubicBezTo>
                    <a:lnTo>
                      <a:pt x="1334" y="4049"/>
                    </a:lnTo>
                    <a:cubicBezTo>
                      <a:pt x="1382" y="3989"/>
                      <a:pt x="1382" y="3906"/>
                      <a:pt x="1334" y="3847"/>
                    </a:cubicBezTo>
                    <a:cubicBezTo>
                      <a:pt x="1263" y="3728"/>
                      <a:pt x="1203" y="3585"/>
                      <a:pt x="1180" y="3454"/>
                    </a:cubicBezTo>
                    <a:cubicBezTo>
                      <a:pt x="1156" y="3394"/>
                      <a:pt x="1096" y="3335"/>
                      <a:pt x="1037" y="3311"/>
                    </a:cubicBezTo>
                    <a:lnTo>
                      <a:pt x="418" y="3192"/>
                    </a:lnTo>
                    <a:cubicBezTo>
                      <a:pt x="382" y="3192"/>
                      <a:pt x="358" y="3168"/>
                      <a:pt x="358" y="3120"/>
                    </a:cubicBezTo>
                    <a:lnTo>
                      <a:pt x="358" y="2775"/>
                    </a:lnTo>
                    <a:cubicBezTo>
                      <a:pt x="358" y="2751"/>
                      <a:pt x="382" y="2727"/>
                      <a:pt x="418" y="2704"/>
                    </a:cubicBezTo>
                    <a:lnTo>
                      <a:pt x="465" y="2692"/>
                    </a:lnTo>
                    <a:cubicBezTo>
                      <a:pt x="560" y="2680"/>
                      <a:pt x="620" y="2573"/>
                      <a:pt x="596" y="2477"/>
                    </a:cubicBezTo>
                    <a:cubicBezTo>
                      <a:pt x="586" y="2396"/>
                      <a:pt x="507" y="2341"/>
                      <a:pt x="425" y="2341"/>
                    </a:cubicBezTo>
                    <a:cubicBezTo>
                      <a:pt x="411" y="2341"/>
                      <a:pt x="396" y="2343"/>
                      <a:pt x="382" y="2346"/>
                    </a:cubicBezTo>
                    <a:lnTo>
                      <a:pt x="346" y="2370"/>
                    </a:lnTo>
                    <a:cubicBezTo>
                      <a:pt x="144" y="2406"/>
                      <a:pt x="1" y="2585"/>
                      <a:pt x="1" y="2775"/>
                    </a:cubicBezTo>
                    <a:lnTo>
                      <a:pt x="1" y="3120"/>
                    </a:lnTo>
                    <a:cubicBezTo>
                      <a:pt x="1" y="3335"/>
                      <a:pt x="144" y="3513"/>
                      <a:pt x="346" y="3537"/>
                    </a:cubicBezTo>
                    <a:lnTo>
                      <a:pt x="858" y="3644"/>
                    </a:lnTo>
                    <a:cubicBezTo>
                      <a:pt x="894" y="3728"/>
                      <a:pt x="941" y="3835"/>
                      <a:pt x="977" y="3906"/>
                    </a:cubicBezTo>
                    <a:lnTo>
                      <a:pt x="680" y="4359"/>
                    </a:lnTo>
                    <a:cubicBezTo>
                      <a:pt x="560" y="4525"/>
                      <a:pt x="596" y="4763"/>
                      <a:pt x="739" y="4894"/>
                    </a:cubicBezTo>
                    <a:lnTo>
                      <a:pt x="977" y="5132"/>
                    </a:lnTo>
                    <a:cubicBezTo>
                      <a:pt x="1067" y="5216"/>
                      <a:pt x="1182" y="5259"/>
                      <a:pt x="1292" y="5259"/>
                    </a:cubicBezTo>
                    <a:cubicBezTo>
                      <a:pt x="1371" y="5259"/>
                      <a:pt x="1448" y="5237"/>
                      <a:pt x="1513" y="5192"/>
                    </a:cubicBezTo>
                    <a:lnTo>
                      <a:pt x="1965" y="4894"/>
                    </a:lnTo>
                    <a:cubicBezTo>
                      <a:pt x="2049" y="4942"/>
                      <a:pt x="2144" y="4978"/>
                      <a:pt x="2227" y="5013"/>
                    </a:cubicBezTo>
                    <a:lnTo>
                      <a:pt x="2335" y="5537"/>
                    </a:lnTo>
                    <a:cubicBezTo>
                      <a:pt x="2382" y="5728"/>
                      <a:pt x="2561" y="5871"/>
                      <a:pt x="2751" y="5871"/>
                    </a:cubicBezTo>
                    <a:lnTo>
                      <a:pt x="3097" y="5871"/>
                    </a:lnTo>
                    <a:cubicBezTo>
                      <a:pt x="3299" y="5871"/>
                      <a:pt x="3478" y="5728"/>
                      <a:pt x="3513" y="5537"/>
                    </a:cubicBezTo>
                    <a:lnTo>
                      <a:pt x="3620" y="5013"/>
                    </a:lnTo>
                    <a:cubicBezTo>
                      <a:pt x="3704" y="4978"/>
                      <a:pt x="3811" y="4942"/>
                      <a:pt x="3882" y="4894"/>
                    </a:cubicBezTo>
                    <a:lnTo>
                      <a:pt x="4323" y="5192"/>
                    </a:lnTo>
                    <a:cubicBezTo>
                      <a:pt x="4391" y="5241"/>
                      <a:pt x="4472" y="5264"/>
                      <a:pt x="4552" y="5264"/>
                    </a:cubicBezTo>
                    <a:cubicBezTo>
                      <a:pt x="4667" y="5264"/>
                      <a:pt x="4781" y="5217"/>
                      <a:pt x="4859" y="5132"/>
                    </a:cubicBezTo>
                    <a:lnTo>
                      <a:pt x="5097" y="4894"/>
                    </a:lnTo>
                    <a:cubicBezTo>
                      <a:pt x="5252" y="4740"/>
                      <a:pt x="5263" y="4525"/>
                      <a:pt x="5156" y="4359"/>
                    </a:cubicBezTo>
                    <a:lnTo>
                      <a:pt x="4859" y="3906"/>
                    </a:lnTo>
                    <a:cubicBezTo>
                      <a:pt x="4906" y="3823"/>
                      <a:pt x="4954" y="3728"/>
                      <a:pt x="4978" y="3644"/>
                    </a:cubicBezTo>
                    <a:lnTo>
                      <a:pt x="5502" y="3537"/>
                    </a:lnTo>
                    <a:cubicBezTo>
                      <a:pt x="5692" y="3489"/>
                      <a:pt x="5847" y="3311"/>
                      <a:pt x="5847" y="3120"/>
                    </a:cubicBezTo>
                    <a:lnTo>
                      <a:pt x="5847" y="2775"/>
                    </a:lnTo>
                    <a:cubicBezTo>
                      <a:pt x="5847" y="2549"/>
                      <a:pt x="5716" y="2382"/>
                      <a:pt x="5502" y="2334"/>
                    </a:cubicBezTo>
                    <a:lnTo>
                      <a:pt x="4990" y="2227"/>
                    </a:lnTo>
                    <a:cubicBezTo>
                      <a:pt x="4954" y="2144"/>
                      <a:pt x="4906" y="2037"/>
                      <a:pt x="4871" y="1965"/>
                    </a:cubicBezTo>
                    <a:lnTo>
                      <a:pt x="5168" y="1513"/>
                    </a:lnTo>
                    <a:cubicBezTo>
                      <a:pt x="5287" y="1346"/>
                      <a:pt x="5252" y="1108"/>
                      <a:pt x="5109" y="977"/>
                    </a:cubicBezTo>
                    <a:lnTo>
                      <a:pt x="4871" y="739"/>
                    </a:lnTo>
                    <a:cubicBezTo>
                      <a:pt x="4780" y="656"/>
                      <a:pt x="4666" y="613"/>
                      <a:pt x="4555" y="613"/>
                    </a:cubicBezTo>
                    <a:cubicBezTo>
                      <a:pt x="4476" y="613"/>
                      <a:pt x="4399" y="635"/>
                      <a:pt x="4335" y="680"/>
                    </a:cubicBezTo>
                    <a:lnTo>
                      <a:pt x="3882" y="977"/>
                    </a:lnTo>
                    <a:cubicBezTo>
                      <a:pt x="3799" y="941"/>
                      <a:pt x="3704" y="894"/>
                      <a:pt x="3620" y="858"/>
                    </a:cubicBezTo>
                    <a:lnTo>
                      <a:pt x="3513" y="346"/>
                    </a:lnTo>
                    <a:cubicBezTo>
                      <a:pt x="3466" y="144"/>
                      <a:pt x="3287" y="1"/>
                      <a:pt x="30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" name="Google Shape;13836;p61"/>
              <p:cNvSpPr/>
              <p:nvPr/>
            </p:nvSpPr>
            <p:spPr>
              <a:xfrm>
                <a:off x="6305888" y="3129884"/>
                <a:ext cx="64488" cy="64456"/>
              </a:xfrm>
              <a:custGeom>
                <a:avLst/>
                <a:gdLst/>
                <a:ahLst/>
                <a:cxnLst/>
                <a:rect l="l" t="t" r="r" b="b"/>
                <a:pathLst>
                  <a:path w="2026" h="2025" extrusionOk="0">
                    <a:moveTo>
                      <a:pt x="1013" y="1"/>
                    </a:moveTo>
                    <a:cubicBezTo>
                      <a:pt x="453" y="1"/>
                      <a:pt x="1" y="441"/>
                      <a:pt x="1" y="1013"/>
                    </a:cubicBezTo>
                    <a:cubicBezTo>
                      <a:pt x="1" y="1561"/>
                      <a:pt x="442" y="2025"/>
                      <a:pt x="1013" y="2025"/>
                    </a:cubicBezTo>
                    <a:cubicBezTo>
                      <a:pt x="1227" y="2025"/>
                      <a:pt x="1442" y="1942"/>
                      <a:pt x="1620" y="1811"/>
                    </a:cubicBezTo>
                    <a:cubicBezTo>
                      <a:pt x="1692" y="1751"/>
                      <a:pt x="1704" y="1632"/>
                      <a:pt x="1644" y="1561"/>
                    </a:cubicBezTo>
                    <a:cubicBezTo>
                      <a:pt x="1608" y="1517"/>
                      <a:pt x="1549" y="1491"/>
                      <a:pt x="1493" y="1491"/>
                    </a:cubicBezTo>
                    <a:cubicBezTo>
                      <a:pt x="1457" y="1491"/>
                      <a:pt x="1422" y="1502"/>
                      <a:pt x="1394" y="1525"/>
                    </a:cubicBezTo>
                    <a:cubicBezTo>
                      <a:pt x="1275" y="1620"/>
                      <a:pt x="1144" y="1668"/>
                      <a:pt x="989" y="1668"/>
                    </a:cubicBezTo>
                    <a:cubicBezTo>
                      <a:pt x="632" y="1668"/>
                      <a:pt x="358" y="1370"/>
                      <a:pt x="358" y="1025"/>
                    </a:cubicBezTo>
                    <a:cubicBezTo>
                      <a:pt x="382" y="668"/>
                      <a:pt x="668" y="370"/>
                      <a:pt x="1025" y="370"/>
                    </a:cubicBezTo>
                    <a:cubicBezTo>
                      <a:pt x="1382" y="370"/>
                      <a:pt x="1668" y="668"/>
                      <a:pt x="1668" y="1013"/>
                    </a:cubicBezTo>
                    <a:cubicBezTo>
                      <a:pt x="1668" y="1120"/>
                      <a:pt x="1739" y="1191"/>
                      <a:pt x="1846" y="1191"/>
                    </a:cubicBezTo>
                    <a:cubicBezTo>
                      <a:pt x="1942" y="1191"/>
                      <a:pt x="2025" y="1120"/>
                      <a:pt x="2025" y="1013"/>
                    </a:cubicBezTo>
                    <a:cubicBezTo>
                      <a:pt x="2025" y="453"/>
                      <a:pt x="1573" y="1"/>
                      <a:pt x="10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" name="Google Shape;13837;p61"/>
              <p:cNvSpPr/>
              <p:nvPr/>
            </p:nvSpPr>
            <p:spPr>
              <a:xfrm>
                <a:off x="6173634" y="2997631"/>
                <a:ext cx="70153" cy="70153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204" extrusionOk="0">
                    <a:moveTo>
                      <a:pt x="1096" y="370"/>
                    </a:moveTo>
                    <a:cubicBezTo>
                      <a:pt x="1501" y="370"/>
                      <a:pt x="1834" y="703"/>
                      <a:pt x="1834" y="1108"/>
                    </a:cubicBezTo>
                    <a:cubicBezTo>
                      <a:pt x="1834" y="1501"/>
                      <a:pt x="1501" y="1834"/>
                      <a:pt x="1096" y="1834"/>
                    </a:cubicBezTo>
                    <a:cubicBezTo>
                      <a:pt x="691" y="1834"/>
                      <a:pt x="370" y="1501"/>
                      <a:pt x="370" y="1108"/>
                    </a:cubicBezTo>
                    <a:cubicBezTo>
                      <a:pt x="370" y="703"/>
                      <a:pt x="703" y="370"/>
                      <a:pt x="1096" y="370"/>
                    </a:cubicBezTo>
                    <a:close/>
                    <a:moveTo>
                      <a:pt x="1096" y="1"/>
                    </a:moveTo>
                    <a:cubicBezTo>
                      <a:pt x="489" y="1"/>
                      <a:pt x="1" y="489"/>
                      <a:pt x="1" y="1108"/>
                    </a:cubicBezTo>
                    <a:cubicBezTo>
                      <a:pt x="1" y="1715"/>
                      <a:pt x="489" y="2203"/>
                      <a:pt x="1096" y="2203"/>
                    </a:cubicBezTo>
                    <a:cubicBezTo>
                      <a:pt x="1715" y="2191"/>
                      <a:pt x="2203" y="1703"/>
                      <a:pt x="2203" y="1108"/>
                    </a:cubicBezTo>
                    <a:cubicBezTo>
                      <a:pt x="2203" y="489"/>
                      <a:pt x="1715" y="1"/>
                      <a:pt x="10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644058" y="1350212"/>
            <a:ext cx="5575925" cy="1699438"/>
            <a:chOff x="644058" y="1350212"/>
            <a:chExt cx="5575925" cy="1699438"/>
          </a:xfrm>
        </p:grpSpPr>
        <p:grpSp>
          <p:nvGrpSpPr>
            <p:cNvPr id="21" name="组合 20"/>
            <p:cNvGrpSpPr/>
            <p:nvPr/>
          </p:nvGrpSpPr>
          <p:grpSpPr>
            <a:xfrm>
              <a:off x="1644510" y="1350212"/>
              <a:ext cx="4575473" cy="1699438"/>
              <a:chOff x="1644510" y="3309474"/>
              <a:chExt cx="4575473" cy="1699438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1644510" y="3309474"/>
                <a:ext cx="34434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1)</a:t>
                </a:r>
                <a:r>
                  <a:rPr lang="zh-CN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 安全可靠：模型的鲁棒性</a:t>
                </a: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644510" y="3625247"/>
                <a:ext cx="4575473" cy="1383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kumimoji="0" lang="zh-CN" alt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/>
                    <a:sym typeface="Times New Roman" panose="02020603050405020304"/>
                  </a:rPr>
                  <a:t>医学场景下算法的可靠性是核心指标。</a:t>
                </a:r>
                <a:r>
                  <a:rPr kumimoji="0" lang="en-US" altLang="zh-CN" sz="1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/>
                    <a:sym typeface="Times New Roman" panose="02020603050405020304"/>
                  </a:rPr>
                  <a:t>nnUNet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/>
                    <a:sym typeface="Times New Roman" panose="02020603050405020304"/>
                  </a:rPr>
                  <a:t>文献指出：网络结构上过多的改进易导致过拟合。因此我们网络结构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/>
                    <a:sym typeface="Times New Roman" panose="02020603050405020304"/>
                  </a:rPr>
                  <a:t>沿用已被充分验证的</a:t>
                </a:r>
                <a:r>
                  <a:rPr lang="en-US" altLang="zh-CN" sz="1400" kern="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/>
                    <a:sym typeface="Times New Roman" panose="02020603050405020304"/>
                  </a:rPr>
                  <a:t>3D </a:t>
                </a:r>
                <a:r>
                  <a:rPr lang="en-US" altLang="zh-CN" sz="1400" kern="0" dirty="0" err="1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/>
                    <a:sym typeface="Times New Roman" panose="02020603050405020304"/>
                  </a:rPr>
                  <a:t>UNet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/>
                    <a:sym typeface="Times New Roman" panose="02020603050405020304"/>
                  </a:rPr>
                  <a:t>。</a:t>
                </a:r>
                <a:endPara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endParaRPr>
              </a:p>
            </p:txBody>
          </p:sp>
        </p:grpSp>
        <p:sp>
          <p:nvSpPr>
            <p:cNvPr id="22" name="流程图: 接点 21"/>
            <p:cNvSpPr/>
            <p:nvPr/>
          </p:nvSpPr>
          <p:spPr>
            <a:xfrm>
              <a:off x="644058" y="1453844"/>
              <a:ext cx="828000" cy="828000"/>
            </a:xfrm>
            <a:prstGeom prst="flowChartConnector">
              <a:avLst/>
            </a:prstGeom>
            <a:solidFill>
              <a:srgbClr val="2F5597"/>
            </a:solidFill>
            <a:ln w="22225">
              <a:solidFill>
                <a:schemeClr val="bg1"/>
              </a:solidFill>
            </a:ln>
            <a:effectLst>
              <a:outerShdw blurRad="63500" algn="ctr" rotWithShape="0">
                <a:srgbClr val="2F5597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3" name="Google Shape;13831;p61"/>
            <p:cNvGrpSpPr/>
            <p:nvPr/>
          </p:nvGrpSpPr>
          <p:grpSpPr>
            <a:xfrm>
              <a:off x="816511" y="1625024"/>
              <a:ext cx="483095" cy="485641"/>
              <a:chOff x="6069423" y="2891892"/>
              <a:chExt cx="362321" cy="364231"/>
            </a:xfrm>
            <a:solidFill>
              <a:schemeClr val="bg1"/>
            </a:solidFill>
          </p:grpSpPr>
          <p:sp>
            <p:nvSpPr>
              <p:cNvPr id="24" name="Google Shape;13832;p61"/>
              <p:cNvSpPr/>
              <p:nvPr/>
            </p:nvSpPr>
            <p:spPr>
              <a:xfrm>
                <a:off x="6069423" y="2891892"/>
                <a:ext cx="278958" cy="278958"/>
              </a:xfrm>
              <a:custGeom>
                <a:avLst/>
                <a:gdLst/>
                <a:ahLst/>
                <a:cxnLst/>
                <a:rect l="l" t="t" r="r" b="b"/>
                <a:pathLst>
                  <a:path w="8764" h="8764" extrusionOk="0">
                    <a:moveTo>
                      <a:pt x="4120" y="1"/>
                    </a:moveTo>
                    <a:cubicBezTo>
                      <a:pt x="3858" y="1"/>
                      <a:pt x="3632" y="203"/>
                      <a:pt x="3572" y="453"/>
                    </a:cubicBezTo>
                    <a:lnTo>
                      <a:pt x="3406" y="1299"/>
                    </a:lnTo>
                    <a:cubicBezTo>
                      <a:pt x="3227" y="1358"/>
                      <a:pt x="3060" y="1418"/>
                      <a:pt x="2906" y="1513"/>
                    </a:cubicBezTo>
                    <a:lnTo>
                      <a:pt x="2191" y="1037"/>
                    </a:lnTo>
                    <a:cubicBezTo>
                      <a:pt x="2096" y="971"/>
                      <a:pt x="1987" y="940"/>
                      <a:pt x="1879" y="940"/>
                    </a:cubicBezTo>
                    <a:cubicBezTo>
                      <a:pt x="1732" y="940"/>
                      <a:pt x="1587" y="998"/>
                      <a:pt x="1477" y="1108"/>
                    </a:cubicBezTo>
                    <a:lnTo>
                      <a:pt x="1096" y="1477"/>
                    </a:lnTo>
                    <a:cubicBezTo>
                      <a:pt x="905" y="1668"/>
                      <a:pt x="882" y="1965"/>
                      <a:pt x="1024" y="2191"/>
                    </a:cubicBezTo>
                    <a:lnTo>
                      <a:pt x="1501" y="2906"/>
                    </a:lnTo>
                    <a:cubicBezTo>
                      <a:pt x="1417" y="3073"/>
                      <a:pt x="1358" y="3239"/>
                      <a:pt x="1298" y="3406"/>
                    </a:cubicBezTo>
                    <a:lnTo>
                      <a:pt x="441" y="3573"/>
                    </a:lnTo>
                    <a:cubicBezTo>
                      <a:pt x="179" y="3632"/>
                      <a:pt x="0" y="3858"/>
                      <a:pt x="0" y="4132"/>
                    </a:cubicBezTo>
                    <a:lnTo>
                      <a:pt x="0" y="4644"/>
                    </a:lnTo>
                    <a:cubicBezTo>
                      <a:pt x="0" y="4918"/>
                      <a:pt x="191" y="5132"/>
                      <a:pt x="441" y="5204"/>
                    </a:cubicBezTo>
                    <a:lnTo>
                      <a:pt x="1298" y="5359"/>
                    </a:lnTo>
                    <a:cubicBezTo>
                      <a:pt x="1358" y="5537"/>
                      <a:pt x="1417" y="5704"/>
                      <a:pt x="1501" y="5871"/>
                    </a:cubicBezTo>
                    <a:lnTo>
                      <a:pt x="1024" y="6585"/>
                    </a:lnTo>
                    <a:cubicBezTo>
                      <a:pt x="882" y="6811"/>
                      <a:pt x="905" y="7109"/>
                      <a:pt x="1096" y="7299"/>
                    </a:cubicBezTo>
                    <a:lnTo>
                      <a:pt x="1477" y="7668"/>
                    </a:lnTo>
                    <a:cubicBezTo>
                      <a:pt x="1587" y="7778"/>
                      <a:pt x="1732" y="7837"/>
                      <a:pt x="1879" y="7837"/>
                    </a:cubicBezTo>
                    <a:cubicBezTo>
                      <a:pt x="1987" y="7837"/>
                      <a:pt x="2096" y="7805"/>
                      <a:pt x="2191" y="7740"/>
                    </a:cubicBezTo>
                    <a:lnTo>
                      <a:pt x="2906" y="7264"/>
                    </a:lnTo>
                    <a:cubicBezTo>
                      <a:pt x="3060" y="7359"/>
                      <a:pt x="3227" y="7418"/>
                      <a:pt x="3406" y="7478"/>
                    </a:cubicBezTo>
                    <a:lnTo>
                      <a:pt x="3572" y="8323"/>
                    </a:lnTo>
                    <a:cubicBezTo>
                      <a:pt x="3632" y="8585"/>
                      <a:pt x="3858" y="8764"/>
                      <a:pt x="4120" y="8764"/>
                    </a:cubicBezTo>
                    <a:lnTo>
                      <a:pt x="4644" y="8764"/>
                    </a:lnTo>
                    <a:cubicBezTo>
                      <a:pt x="4906" y="8764"/>
                      <a:pt x="5132" y="8573"/>
                      <a:pt x="5192" y="8323"/>
                    </a:cubicBezTo>
                    <a:lnTo>
                      <a:pt x="5358" y="7478"/>
                    </a:lnTo>
                    <a:cubicBezTo>
                      <a:pt x="5489" y="7430"/>
                      <a:pt x="5620" y="7371"/>
                      <a:pt x="5763" y="7311"/>
                    </a:cubicBezTo>
                    <a:cubicBezTo>
                      <a:pt x="5846" y="7299"/>
                      <a:pt x="5894" y="7192"/>
                      <a:pt x="5846" y="7109"/>
                    </a:cubicBezTo>
                    <a:cubicBezTo>
                      <a:pt x="5812" y="7039"/>
                      <a:pt x="5751" y="6995"/>
                      <a:pt x="5684" y="6995"/>
                    </a:cubicBezTo>
                    <a:cubicBezTo>
                      <a:pt x="5659" y="6995"/>
                      <a:pt x="5634" y="7001"/>
                      <a:pt x="5608" y="7014"/>
                    </a:cubicBezTo>
                    <a:cubicBezTo>
                      <a:pt x="5465" y="7085"/>
                      <a:pt x="5311" y="7144"/>
                      <a:pt x="5144" y="7180"/>
                    </a:cubicBezTo>
                    <a:cubicBezTo>
                      <a:pt x="5084" y="7192"/>
                      <a:pt x="5025" y="7252"/>
                      <a:pt x="5013" y="7311"/>
                    </a:cubicBezTo>
                    <a:lnTo>
                      <a:pt x="4823" y="8264"/>
                    </a:lnTo>
                    <a:cubicBezTo>
                      <a:pt x="4811" y="8347"/>
                      <a:pt x="4715" y="8430"/>
                      <a:pt x="4632" y="8430"/>
                    </a:cubicBezTo>
                    <a:lnTo>
                      <a:pt x="4108" y="8430"/>
                    </a:lnTo>
                    <a:cubicBezTo>
                      <a:pt x="4013" y="8430"/>
                      <a:pt x="3930" y="8347"/>
                      <a:pt x="3918" y="8264"/>
                    </a:cubicBezTo>
                    <a:lnTo>
                      <a:pt x="3715" y="7311"/>
                    </a:lnTo>
                    <a:cubicBezTo>
                      <a:pt x="3703" y="7252"/>
                      <a:pt x="3656" y="7192"/>
                      <a:pt x="3584" y="7180"/>
                    </a:cubicBezTo>
                    <a:cubicBezTo>
                      <a:pt x="3358" y="7121"/>
                      <a:pt x="3156" y="7025"/>
                      <a:pt x="2965" y="6906"/>
                    </a:cubicBezTo>
                    <a:cubicBezTo>
                      <a:pt x="2935" y="6894"/>
                      <a:pt x="2900" y="6888"/>
                      <a:pt x="2864" y="6888"/>
                    </a:cubicBezTo>
                    <a:cubicBezTo>
                      <a:pt x="2828" y="6888"/>
                      <a:pt x="2792" y="6894"/>
                      <a:pt x="2763" y="6906"/>
                    </a:cubicBezTo>
                    <a:lnTo>
                      <a:pt x="1965" y="7442"/>
                    </a:lnTo>
                    <a:cubicBezTo>
                      <a:pt x="1934" y="7468"/>
                      <a:pt x="1894" y="7480"/>
                      <a:pt x="1854" y="7480"/>
                    </a:cubicBezTo>
                    <a:cubicBezTo>
                      <a:pt x="1802" y="7480"/>
                      <a:pt x="1749" y="7459"/>
                      <a:pt x="1715" y="7418"/>
                    </a:cubicBezTo>
                    <a:lnTo>
                      <a:pt x="1334" y="7049"/>
                    </a:lnTo>
                    <a:cubicBezTo>
                      <a:pt x="1263" y="6966"/>
                      <a:pt x="1263" y="6859"/>
                      <a:pt x="1310" y="6787"/>
                    </a:cubicBezTo>
                    <a:lnTo>
                      <a:pt x="1846" y="5990"/>
                    </a:lnTo>
                    <a:cubicBezTo>
                      <a:pt x="1882" y="5930"/>
                      <a:pt x="1882" y="5859"/>
                      <a:pt x="1846" y="5799"/>
                    </a:cubicBezTo>
                    <a:cubicBezTo>
                      <a:pt x="1727" y="5597"/>
                      <a:pt x="1655" y="5382"/>
                      <a:pt x="1572" y="5168"/>
                    </a:cubicBezTo>
                    <a:cubicBezTo>
                      <a:pt x="1560" y="5109"/>
                      <a:pt x="1501" y="5049"/>
                      <a:pt x="1441" y="5037"/>
                    </a:cubicBezTo>
                    <a:lnTo>
                      <a:pt x="489" y="4847"/>
                    </a:lnTo>
                    <a:cubicBezTo>
                      <a:pt x="393" y="4823"/>
                      <a:pt x="322" y="4739"/>
                      <a:pt x="322" y="4644"/>
                    </a:cubicBezTo>
                    <a:lnTo>
                      <a:pt x="322" y="4132"/>
                    </a:lnTo>
                    <a:cubicBezTo>
                      <a:pt x="322" y="4037"/>
                      <a:pt x="393" y="3954"/>
                      <a:pt x="489" y="3930"/>
                    </a:cubicBezTo>
                    <a:lnTo>
                      <a:pt x="1441" y="3739"/>
                    </a:lnTo>
                    <a:cubicBezTo>
                      <a:pt x="1501" y="3727"/>
                      <a:pt x="1560" y="3680"/>
                      <a:pt x="1572" y="3608"/>
                    </a:cubicBezTo>
                    <a:cubicBezTo>
                      <a:pt x="1632" y="3382"/>
                      <a:pt x="1727" y="3180"/>
                      <a:pt x="1846" y="2977"/>
                    </a:cubicBezTo>
                    <a:cubicBezTo>
                      <a:pt x="1870" y="2918"/>
                      <a:pt x="1870" y="2846"/>
                      <a:pt x="1846" y="2787"/>
                    </a:cubicBezTo>
                    <a:lnTo>
                      <a:pt x="1310" y="1989"/>
                    </a:lnTo>
                    <a:cubicBezTo>
                      <a:pt x="1251" y="1906"/>
                      <a:pt x="1263" y="1787"/>
                      <a:pt x="1334" y="1727"/>
                    </a:cubicBezTo>
                    <a:lnTo>
                      <a:pt x="1715" y="1358"/>
                    </a:lnTo>
                    <a:cubicBezTo>
                      <a:pt x="1754" y="1319"/>
                      <a:pt x="1804" y="1301"/>
                      <a:pt x="1854" y="1301"/>
                    </a:cubicBezTo>
                    <a:cubicBezTo>
                      <a:pt x="1894" y="1301"/>
                      <a:pt x="1933" y="1313"/>
                      <a:pt x="1965" y="1334"/>
                    </a:cubicBezTo>
                    <a:lnTo>
                      <a:pt x="2763" y="1870"/>
                    </a:lnTo>
                    <a:cubicBezTo>
                      <a:pt x="2792" y="1888"/>
                      <a:pt x="2828" y="1897"/>
                      <a:pt x="2864" y="1897"/>
                    </a:cubicBezTo>
                    <a:cubicBezTo>
                      <a:pt x="2900" y="1897"/>
                      <a:pt x="2935" y="1888"/>
                      <a:pt x="2965" y="1870"/>
                    </a:cubicBezTo>
                    <a:cubicBezTo>
                      <a:pt x="3156" y="1751"/>
                      <a:pt x="3382" y="1668"/>
                      <a:pt x="3584" y="1596"/>
                    </a:cubicBezTo>
                    <a:cubicBezTo>
                      <a:pt x="3644" y="1584"/>
                      <a:pt x="3703" y="1525"/>
                      <a:pt x="3715" y="1465"/>
                    </a:cubicBezTo>
                    <a:lnTo>
                      <a:pt x="3918" y="513"/>
                    </a:lnTo>
                    <a:cubicBezTo>
                      <a:pt x="3930" y="417"/>
                      <a:pt x="4013" y="346"/>
                      <a:pt x="4108" y="346"/>
                    </a:cubicBezTo>
                    <a:lnTo>
                      <a:pt x="4632" y="346"/>
                    </a:lnTo>
                    <a:cubicBezTo>
                      <a:pt x="4715" y="346"/>
                      <a:pt x="4811" y="417"/>
                      <a:pt x="4823" y="513"/>
                    </a:cubicBezTo>
                    <a:lnTo>
                      <a:pt x="5013" y="1465"/>
                    </a:lnTo>
                    <a:cubicBezTo>
                      <a:pt x="5025" y="1525"/>
                      <a:pt x="5073" y="1584"/>
                      <a:pt x="5144" y="1596"/>
                    </a:cubicBezTo>
                    <a:cubicBezTo>
                      <a:pt x="5370" y="1656"/>
                      <a:pt x="5585" y="1751"/>
                      <a:pt x="5775" y="1870"/>
                    </a:cubicBezTo>
                    <a:cubicBezTo>
                      <a:pt x="5805" y="1882"/>
                      <a:pt x="5838" y="1888"/>
                      <a:pt x="5870" y="1888"/>
                    </a:cubicBezTo>
                    <a:cubicBezTo>
                      <a:pt x="5903" y="1888"/>
                      <a:pt x="5936" y="1882"/>
                      <a:pt x="5966" y="1870"/>
                    </a:cubicBezTo>
                    <a:lnTo>
                      <a:pt x="6775" y="1334"/>
                    </a:lnTo>
                    <a:cubicBezTo>
                      <a:pt x="6806" y="1309"/>
                      <a:pt x="6846" y="1296"/>
                      <a:pt x="6886" y="1296"/>
                    </a:cubicBezTo>
                    <a:cubicBezTo>
                      <a:pt x="6938" y="1296"/>
                      <a:pt x="6991" y="1317"/>
                      <a:pt x="7025" y="1358"/>
                    </a:cubicBezTo>
                    <a:lnTo>
                      <a:pt x="7394" y="1727"/>
                    </a:lnTo>
                    <a:cubicBezTo>
                      <a:pt x="7466" y="1810"/>
                      <a:pt x="7466" y="1906"/>
                      <a:pt x="7430" y="1989"/>
                    </a:cubicBezTo>
                    <a:lnTo>
                      <a:pt x="6894" y="2787"/>
                    </a:lnTo>
                    <a:cubicBezTo>
                      <a:pt x="6847" y="2846"/>
                      <a:pt x="6847" y="2918"/>
                      <a:pt x="6894" y="2977"/>
                    </a:cubicBezTo>
                    <a:cubicBezTo>
                      <a:pt x="7013" y="3180"/>
                      <a:pt x="7085" y="3394"/>
                      <a:pt x="7156" y="3608"/>
                    </a:cubicBezTo>
                    <a:cubicBezTo>
                      <a:pt x="7168" y="3668"/>
                      <a:pt x="7228" y="3727"/>
                      <a:pt x="7287" y="3739"/>
                    </a:cubicBezTo>
                    <a:lnTo>
                      <a:pt x="8240" y="3930"/>
                    </a:lnTo>
                    <a:cubicBezTo>
                      <a:pt x="8335" y="3954"/>
                      <a:pt x="8406" y="4037"/>
                      <a:pt x="8406" y="4132"/>
                    </a:cubicBezTo>
                    <a:lnTo>
                      <a:pt x="8406" y="4644"/>
                    </a:lnTo>
                    <a:cubicBezTo>
                      <a:pt x="8406" y="4739"/>
                      <a:pt x="8335" y="4823"/>
                      <a:pt x="8240" y="4847"/>
                    </a:cubicBezTo>
                    <a:lnTo>
                      <a:pt x="7287" y="5037"/>
                    </a:lnTo>
                    <a:cubicBezTo>
                      <a:pt x="7228" y="5049"/>
                      <a:pt x="7168" y="5097"/>
                      <a:pt x="7156" y="5168"/>
                    </a:cubicBezTo>
                    <a:cubicBezTo>
                      <a:pt x="7109" y="5335"/>
                      <a:pt x="7049" y="5478"/>
                      <a:pt x="6978" y="5632"/>
                    </a:cubicBezTo>
                    <a:cubicBezTo>
                      <a:pt x="6930" y="5716"/>
                      <a:pt x="6978" y="5823"/>
                      <a:pt x="7073" y="5871"/>
                    </a:cubicBezTo>
                    <a:cubicBezTo>
                      <a:pt x="7095" y="5883"/>
                      <a:pt x="7119" y="5889"/>
                      <a:pt x="7143" y="5889"/>
                    </a:cubicBezTo>
                    <a:cubicBezTo>
                      <a:pt x="7209" y="5889"/>
                      <a:pt x="7276" y="5845"/>
                      <a:pt x="7311" y="5775"/>
                    </a:cubicBezTo>
                    <a:cubicBezTo>
                      <a:pt x="7370" y="5644"/>
                      <a:pt x="7430" y="5513"/>
                      <a:pt x="7466" y="5359"/>
                    </a:cubicBezTo>
                    <a:lnTo>
                      <a:pt x="8323" y="5204"/>
                    </a:lnTo>
                    <a:cubicBezTo>
                      <a:pt x="8585" y="5144"/>
                      <a:pt x="8763" y="4918"/>
                      <a:pt x="8763" y="4644"/>
                    </a:cubicBezTo>
                    <a:lnTo>
                      <a:pt x="8763" y="4132"/>
                    </a:lnTo>
                    <a:cubicBezTo>
                      <a:pt x="8763" y="3858"/>
                      <a:pt x="8573" y="3632"/>
                      <a:pt x="8323" y="3573"/>
                    </a:cubicBezTo>
                    <a:lnTo>
                      <a:pt x="7466" y="3406"/>
                    </a:lnTo>
                    <a:cubicBezTo>
                      <a:pt x="7406" y="3227"/>
                      <a:pt x="7347" y="3073"/>
                      <a:pt x="7263" y="2906"/>
                    </a:cubicBezTo>
                    <a:lnTo>
                      <a:pt x="7740" y="2191"/>
                    </a:lnTo>
                    <a:cubicBezTo>
                      <a:pt x="7882" y="1965"/>
                      <a:pt x="7859" y="1668"/>
                      <a:pt x="7668" y="1477"/>
                    </a:cubicBezTo>
                    <a:lnTo>
                      <a:pt x="7287" y="1108"/>
                    </a:lnTo>
                    <a:cubicBezTo>
                      <a:pt x="7177" y="998"/>
                      <a:pt x="7032" y="940"/>
                      <a:pt x="6885" y="940"/>
                    </a:cubicBezTo>
                    <a:cubicBezTo>
                      <a:pt x="6777" y="940"/>
                      <a:pt x="6668" y="971"/>
                      <a:pt x="6573" y="1037"/>
                    </a:cubicBezTo>
                    <a:lnTo>
                      <a:pt x="5858" y="1513"/>
                    </a:lnTo>
                    <a:cubicBezTo>
                      <a:pt x="5704" y="1418"/>
                      <a:pt x="5537" y="1358"/>
                      <a:pt x="5358" y="1299"/>
                    </a:cubicBezTo>
                    <a:lnTo>
                      <a:pt x="5192" y="453"/>
                    </a:lnTo>
                    <a:cubicBezTo>
                      <a:pt x="5132" y="179"/>
                      <a:pt x="4906" y="1"/>
                      <a:pt x="46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" name="Google Shape;13833;p61"/>
              <p:cNvSpPr/>
              <p:nvPr/>
            </p:nvSpPr>
            <p:spPr>
              <a:xfrm>
                <a:off x="6161507" y="2967679"/>
                <a:ext cx="111851" cy="97432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061" extrusionOk="0">
                    <a:moveTo>
                      <a:pt x="1489" y="1"/>
                    </a:moveTo>
                    <a:cubicBezTo>
                      <a:pt x="965" y="1"/>
                      <a:pt x="465" y="215"/>
                      <a:pt x="84" y="584"/>
                    </a:cubicBezTo>
                    <a:cubicBezTo>
                      <a:pt x="1" y="656"/>
                      <a:pt x="1" y="763"/>
                      <a:pt x="84" y="834"/>
                    </a:cubicBezTo>
                    <a:cubicBezTo>
                      <a:pt x="120" y="870"/>
                      <a:pt x="164" y="888"/>
                      <a:pt x="209" y="888"/>
                    </a:cubicBezTo>
                    <a:cubicBezTo>
                      <a:pt x="254" y="888"/>
                      <a:pt x="298" y="870"/>
                      <a:pt x="334" y="834"/>
                    </a:cubicBezTo>
                    <a:cubicBezTo>
                      <a:pt x="644" y="537"/>
                      <a:pt x="1060" y="358"/>
                      <a:pt x="1489" y="358"/>
                    </a:cubicBezTo>
                    <a:cubicBezTo>
                      <a:pt x="2418" y="358"/>
                      <a:pt x="3168" y="1108"/>
                      <a:pt x="3168" y="2025"/>
                    </a:cubicBezTo>
                    <a:cubicBezTo>
                      <a:pt x="3168" y="2299"/>
                      <a:pt x="3096" y="2549"/>
                      <a:pt x="2989" y="2787"/>
                    </a:cubicBezTo>
                    <a:cubicBezTo>
                      <a:pt x="2930" y="2894"/>
                      <a:pt x="2953" y="2989"/>
                      <a:pt x="3049" y="3037"/>
                    </a:cubicBezTo>
                    <a:cubicBezTo>
                      <a:pt x="3073" y="3061"/>
                      <a:pt x="3108" y="3061"/>
                      <a:pt x="3132" y="3061"/>
                    </a:cubicBezTo>
                    <a:cubicBezTo>
                      <a:pt x="3192" y="3061"/>
                      <a:pt x="3263" y="3025"/>
                      <a:pt x="3299" y="2954"/>
                    </a:cubicBezTo>
                    <a:cubicBezTo>
                      <a:pt x="3442" y="2668"/>
                      <a:pt x="3513" y="2358"/>
                      <a:pt x="3513" y="2025"/>
                    </a:cubicBezTo>
                    <a:cubicBezTo>
                      <a:pt x="3513" y="906"/>
                      <a:pt x="2608" y="1"/>
                      <a:pt x="14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13834;p61"/>
              <p:cNvSpPr/>
              <p:nvPr/>
            </p:nvSpPr>
            <p:spPr>
              <a:xfrm>
                <a:off x="6144828" y="3007848"/>
                <a:ext cx="105389" cy="88742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2788" extrusionOk="0">
                    <a:moveTo>
                      <a:pt x="262" y="1"/>
                    </a:moveTo>
                    <a:cubicBezTo>
                      <a:pt x="194" y="1"/>
                      <a:pt x="124" y="44"/>
                      <a:pt x="96" y="108"/>
                    </a:cubicBezTo>
                    <a:cubicBezTo>
                      <a:pt x="25" y="323"/>
                      <a:pt x="1" y="549"/>
                      <a:pt x="1" y="763"/>
                    </a:cubicBezTo>
                    <a:cubicBezTo>
                      <a:pt x="1" y="1882"/>
                      <a:pt x="906" y="2787"/>
                      <a:pt x="2013" y="2787"/>
                    </a:cubicBezTo>
                    <a:cubicBezTo>
                      <a:pt x="2454" y="2787"/>
                      <a:pt x="2846" y="2656"/>
                      <a:pt x="3204" y="2406"/>
                    </a:cubicBezTo>
                    <a:cubicBezTo>
                      <a:pt x="3287" y="2347"/>
                      <a:pt x="3311" y="2239"/>
                      <a:pt x="3251" y="2156"/>
                    </a:cubicBezTo>
                    <a:cubicBezTo>
                      <a:pt x="3214" y="2104"/>
                      <a:pt x="3159" y="2075"/>
                      <a:pt x="3102" y="2075"/>
                    </a:cubicBezTo>
                    <a:cubicBezTo>
                      <a:pt x="3068" y="2075"/>
                      <a:pt x="3033" y="2086"/>
                      <a:pt x="3001" y="2108"/>
                    </a:cubicBezTo>
                    <a:cubicBezTo>
                      <a:pt x="2715" y="2311"/>
                      <a:pt x="2370" y="2418"/>
                      <a:pt x="2037" y="2418"/>
                    </a:cubicBezTo>
                    <a:cubicBezTo>
                      <a:pt x="1108" y="2418"/>
                      <a:pt x="370" y="1680"/>
                      <a:pt x="370" y="751"/>
                    </a:cubicBezTo>
                    <a:cubicBezTo>
                      <a:pt x="370" y="573"/>
                      <a:pt x="394" y="382"/>
                      <a:pt x="453" y="215"/>
                    </a:cubicBezTo>
                    <a:cubicBezTo>
                      <a:pt x="477" y="144"/>
                      <a:pt x="406" y="37"/>
                      <a:pt x="322" y="13"/>
                    </a:cubicBezTo>
                    <a:cubicBezTo>
                      <a:pt x="303" y="5"/>
                      <a:pt x="283" y="1"/>
                      <a:pt x="2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" name="Google Shape;13835;p61"/>
              <p:cNvSpPr/>
              <p:nvPr/>
            </p:nvSpPr>
            <p:spPr>
              <a:xfrm>
                <a:off x="6245633" y="3069248"/>
                <a:ext cx="186110" cy="186874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5871" extrusionOk="0">
                    <a:moveTo>
                      <a:pt x="2751" y="1"/>
                    </a:moveTo>
                    <a:cubicBezTo>
                      <a:pt x="2549" y="1"/>
                      <a:pt x="2370" y="144"/>
                      <a:pt x="2335" y="346"/>
                    </a:cubicBezTo>
                    <a:lnTo>
                      <a:pt x="2227" y="858"/>
                    </a:lnTo>
                    <a:cubicBezTo>
                      <a:pt x="2144" y="894"/>
                      <a:pt x="2037" y="941"/>
                      <a:pt x="1965" y="977"/>
                    </a:cubicBezTo>
                    <a:lnTo>
                      <a:pt x="1513" y="680"/>
                    </a:lnTo>
                    <a:cubicBezTo>
                      <a:pt x="1449" y="631"/>
                      <a:pt x="1372" y="608"/>
                      <a:pt x="1293" y="608"/>
                    </a:cubicBezTo>
                    <a:cubicBezTo>
                      <a:pt x="1179" y="608"/>
                      <a:pt x="1061" y="655"/>
                      <a:pt x="977" y="739"/>
                    </a:cubicBezTo>
                    <a:lnTo>
                      <a:pt x="739" y="977"/>
                    </a:lnTo>
                    <a:cubicBezTo>
                      <a:pt x="596" y="1132"/>
                      <a:pt x="584" y="1346"/>
                      <a:pt x="680" y="1513"/>
                    </a:cubicBezTo>
                    <a:lnTo>
                      <a:pt x="977" y="1965"/>
                    </a:lnTo>
                    <a:cubicBezTo>
                      <a:pt x="918" y="2084"/>
                      <a:pt x="882" y="2215"/>
                      <a:pt x="834" y="2346"/>
                    </a:cubicBezTo>
                    <a:cubicBezTo>
                      <a:pt x="799" y="2442"/>
                      <a:pt x="858" y="2537"/>
                      <a:pt x="953" y="2573"/>
                    </a:cubicBezTo>
                    <a:cubicBezTo>
                      <a:pt x="968" y="2579"/>
                      <a:pt x="984" y="2582"/>
                      <a:pt x="1000" y="2582"/>
                    </a:cubicBezTo>
                    <a:cubicBezTo>
                      <a:pt x="1073" y="2582"/>
                      <a:pt x="1150" y="2522"/>
                      <a:pt x="1180" y="2454"/>
                    </a:cubicBezTo>
                    <a:cubicBezTo>
                      <a:pt x="1215" y="2323"/>
                      <a:pt x="1263" y="2192"/>
                      <a:pt x="1334" y="2049"/>
                    </a:cubicBezTo>
                    <a:cubicBezTo>
                      <a:pt x="1370" y="1989"/>
                      <a:pt x="1370" y="1918"/>
                      <a:pt x="1334" y="1858"/>
                    </a:cubicBezTo>
                    <a:lnTo>
                      <a:pt x="977" y="1322"/>
                    </a:lnTo>
                    <a:cubicBezTo>
                      <a:pt x="965" y="1287"/>
                      <a:pt x="965" y="1263"/>
                      <a:pt x="1001" y="1239"/>
                    </a:cubicBezTo>
                    <a:lnTo>
                      <a:pt x="1239" y="989"/>
                    </a:lnTo>
                    <a:cubicBezTo>
                      <a:pt x="1253" y="975"/>
                      <a:pt x="1271" y="969"/>
                      <a:pt x="1288" y="969"/>
                    </a:cubicBezTo>
                    <a:cubicBezTo>
                      <a:pt x="1301" y="969"/>
                      <a:pt x="1313" y="972"/>
                      <a:pt x="1322" y="977"/>
                    </a:cubicBezTo>
                    <a:lnTo>
                      <a:pt x="1858" y="1334"/>
                    </a:lnTo>
                    <a:cubicBezTo>
                      <a:pt x="1888" y="1358"/>
                      <a:pt x="1921" y="1370"/>
                      <a:pt x="1954" y="1370"/>
                    </a:cubicBezTo>
                    <a:cubicBezTo>
                      <a:pt x="1986" y="1370"/>
                      <a:pt x="2019" y="1358"/>
                      <a:pt x="2049" y="1334"/>
                    </a:cubicBezTo>
                    <a:cubicBezTo>
                      <a:pt x="2168" y="1263"/>
                      <a:pt x="2323" y="1203"/>
                      <a:pt x="2454" y="1168"/>
                    </a:cubicBezTo>
                    <a:cubicBezTo>
                      <a:pt x="2513" y="1156"/>
                      <a:pt x="2573" y="1096"/>
                      <a:pt x="2585" y="1037"/>
                    </a:cubicBezTo>
                    <a:lnTo>
                      <a:pt x="2704" y="418"/>
                    </a:lnTo>
                    <a:cubicBezTo>
                      <a:pt x="2704" y="382"/>
                      <a:pt x="2739" y="358"/>
                      <a:pt x="2775" y="358"/>
                    </a:cubicBezTo>
                    <a:lnTo>
                      <a:pt x="3120" y="358"/>
                    </a:lnTo>
                    <a:cubicBezTo>
                      <a:pt x="3156" y="358"/>
                      <a:pt x="3180" y="382"/>
                      <a:pt x="3192" y="418"/>
                    </a:cubicBezTo>
                    <a:lnTo>
                      <a:pt x="3311" y="1037"/>
                    </a:lnTo>
                    <a:cubicBezTo>
                      <a:pt x="3335" y="1096"/>
                      <a:pt x="3370" y="1156"/>
                      <a:pt x="3454" y="1168"/>
                    </a:cubicBezTo>
                    <a:cubicBezTo>
                      <a:pt x="3585" y="1215"/>
                      <a:pt x="3716" y="1263"/>
                      <a:pt x="3847" y="1334"/>
                    </a:cubicBezTo>
                    <a:cubicBezTo>
                      <a:pt x="3882" y="1352"/>
                      <a:pt x="3918" y="1361"/>
                      <a:pt x="3952" y="1361"/>
                    </a:cubicBezTo>
                    <a:cubicBezTo>
                      <a:pt x="3987" y="1361"/>
                      <a:pt x="4019" y="1352"/>
                      <a:pt x="4049" y="1334"/>
                    </a:cubicBezTo>
                    <a:lnTo>
                      <a:pt x="4585" y="977"/>
                    </a:lnTo>
                    <a:cubicBezTo>
                      <a:pt x="4595" y="972"/>
                      <a:pt x="4607" y="969"/>
                      <a:pt x="4619" y="969"/>
                    </a:cubicBezTo>
                    <a:cubicBezTo>
                      <a:pt x="4636" y="969"/>
                      <a:pt x="4654" y="975"/>
                      <a:pt x="4668" y="989"/>
                    </a:cubicBezTo>
                    <a:lnTo>
                      <a:pt x="4906" y="1239"/>
                    </a:lnTo>
                    <a:cubicBezTo>
                      <a:pt x="4942" y="1263"/>
                      <a:pt x="4942" y="1287"/>
                      <a:pt x="4918" y="1322"/>
                    </a:cubicBezTo>
                    <a:lnTo>
                      <a:pt x="4561" y="1858"/>
                    </a:lnTo>
                    <a:cubicBezTo>
                      <a:pt x="4525" y="1918"/>
                      <a:pt x="4525" y="1989"/>
                      <a:pt x="4561" y="2049"/>
                    </a:cubicBezTo>
                    <a:cubicBezTo>
                      <a:pt x="4644" y="2168"/>
                      <a:pt x="4704" y="2323"/>
                      <a:pt x="4728" y="2454"/>
                    </a:cubicBezTo>
                    <a:cubicBezTo>
                      <a:pt x="4740" y="2513"/>
                      <a:pt x="4799" y="2573"/>
                      <a:pt x="4859" y="2585"/>
                    </a:cubicBezTo>
                    <a:lnTo>
                      <a:pt x="5490" y="2704"/>
                    </a:lnTo>
                    <a:cubicBezTo>
                      <a:pt x="5513" y="2704"/>
                      <a:pt x="5549" y="2739"/>
                      <a:pt x="5549" y="2775"/>
                    </a:cubicBezTo>
                    <a:lnTo>
                      <a:pt x="5549" y="3120"/>
                    </a:lnTo>
                    <a:cubicBezTo>
                      <a:pt x="5549" y="3156"/>
                      <a:pt x="5513" y="3180"/>
                      <a:pt x="5490" y="3192"/>
                    </a:cubicBezTo>
                    <a:lnTo>
                      <a:pt x="4859" y="3311"/>
                    </a:lnTo>
                    <a:cubicBezTo>
                      <a:pt x="4799" y="3335"/>
                      <a:pt x="4740" y="3370"/>
                      <a:pt x="4728" y="3454"/>
                    </a:cubicBezTo>
                    <a:cubicBezTo>
                      <a:pt x="4680" y="3585"/>
                      <a:pt x="4644" y="3716"/>
                      <a:pt x="4561" y="3847"/>
                    </a:cubicBezTo>
                    <a:cubicBezTo>
                      <a:pt x="4537" y="3906"/>
                      <a:pt x="4537" y="3989"/>
                      <a:pt x="4561" y="4049"/>
                    </a:cubicBezTo>
                    <a:lnTo>
                      <a:pt x="4918" y="4585"/>
                    </a:lnTo>
                    <a:cubicBezTo>
                      <a:pt x="4942" y="4609"/>
                      <a:pt x="4942" y="4644"/>
                      <a:pt x="4906" y="4668"/>
                    </a:cubicBezTo>
                    <a:lnTo>
                      <a:pt x="4668" y="4906"/>
                    </a:lnTo>
                    <a:cubicBezTo>
                      <a:pt x="4655" y="4926"/>
                      <a:pt x="4638" y="4935"/>
                      <a:pt x="4622" y="4935"/>
                    </a:cubicBezTo>
                    <a:cubicBezTo>
                      <a:pt x="4609" y="4935"/>
                      <a:pt x="4595" y="4929"/>
                      <a:pt x="4585" y="4918"/>
                    </a:cubicBezTo>
                    <a:lnTo>
                      <a:pt x="4049" y="4561"/>
                    </a:lnTo>
                    <a:cubicBezTo>
                      <a:pt x="4019" y="4543"/>
                      <a:pt x="3984" y="4534"/>
                      <a:pt x="3948" y="4534"/>
                    </a:cubicBezTo>
                    <a:cubicBezTo>
                      <a:pt x="3912" y="4534"/>
                      <a:pt x="3876" y="4543"/>
                      <a:pt x="3847" y="4561"/>
                    </a:cubicBezTo>
                    <a:cubicBezTo>
                      <a:pt x="3728" y="4644"/>
                      <a:pt x="3585" y="4704"/>
                      <a:pt x="3454" y="4728"/>
                    </a:cubicBezTo>
                    <a:cubicBezTo>
                      <a:pt x="3394" y="4751"/>
                      <a:pt x="3335" y="4811"/>
                      <a:pt x="3311" y="4859"/>
                    </a:cubicBezTo>
                    <a:lnTo>
                      <a:pt x="3192" y="5490"/>
                    </a:lnTo>
                    <a:cubicBezTo>
                      <a:pt x="3192" y="5525"/>
                      <a:pt x="3168" y="5549"/>
                      <a:pt x="3120" y="5549"/>
                    </a:cubicBezTo>
                    <a:lnTo>
                      <a:pt x="2775" y="5549"/>
                    </a:lnTo>
                    <a:cubicBezTo>
                      <a:pt x="2751" y="5549"/>
                      <a:pt x="2716" y="5513"/>
                      <a:pt x="2704" y="5490"/>
                    </a:cubicBezTo>
                    <a:lnTo>
                      <a:pt x="2585" y="4859"/>
                    </a:lnTo>
                    <a:cubicBezTo>
                      <a:pt x="2573" y="4811"/>
                      <a:pt x="2525" y="4751"/>
                      <a:pt x="2454" y="4728"/>
                    </a:cubicBezTo>
                    <a:cubicBezTo>
                      <a:pt x="2323" y="4692"/>
                      <a:pt x="2180" y="4644"/>
                      <a:pt x="2049" y="4561"/>
                    </a:cubicBezTo>
                    <a:cubicBezTo>
                      <a:pt x="2019" y="4549"/>
                      <a:pt x="1986" y="4543"/>
                      <a:pt x="1954" y="4543"/>
                    </a:cubicBezTo>
                    <a:cubicBezTo>
                      <a:pt x="1921" y="4543"/>
                      <a:pt x="1888" y="4549"/>
                      <a:pt x="1858" y="4561"/>
                    </a:cubicBezTo>
                    <a:lnTo>
                      <a:pt x="1322" y="4918"/>
                    </a:lnTo>
                    <a:cubicBezTo>
                      <a:pt x="1306" y="4929"/>
                      <a:pt x="1293" y="4935"/>
                      <a:pt x="1280" y="4935"/>
                    </a:cubicBezTo>
                    <a:cubicBezTo>
                      <a:pt x="1265" y="4935"/>
                      <a:pt x="1252" y="4926"/>
                      <a:pt x="1239" y="4906"/>
                    </a:cubicBezTo>
                    <a:lnTo>
                      <a:pt x="1001" y="4668"/>
                    </a:lnTo>
                    <a:cubicBezTo>
                      <a:pt x="965" y="4644"/>
                      <a:pt x="965" y="4609"/>
                      <a:pt x="977" y="4585"/>
                    </a:cubicBezTo>
                    <a:lnTo>
                      <a:pt x="1334" y="4049"/>
                    </a:lnTo>
                    <a:cubicBezTo>
                      <a:pt x="1382" y="3989"/>
                      <a:pt x="1382" y="3906"/>
                      <a:pt x="1334" y="3847"/>
                    </a:cubicBezTo>
                    <a:cubicBezTo>
                      <a:pt x="1263" y="3728"/>
                      <a:pt x="1203" y="3585"/>
                      <a:pt x="1180" y="3454"/>
                    </a:cubicBezTo>
                    <a:cubicBezTo>
                      <a:pt x="1156" y="3394"/>
                      <a:pt x="1096" y="3335"/>
                      <a:pt x="1037" y="3311"/>
                    </a:cubicBezTo>
                    <a:lnTo>
                      <a:pt x="418" y="3192"/>
                    </a:lnTo>
                    <a:cubicBezTo>
                      <a:pt x="382" y="3192"/>
                      <a:pt x="358" y="3168"/>
                      <a:pt x="358" y="3120"/>
                    </a:cubicBezTo>
                    <a:lnTo>
                      <a:pt x="358" y="2775"/>
                    </a:lnTo>
                    <a:cubicBezTo>
                      <a:pt x="358" y="2751"/>
                      <a:pt x="382" y="2727"/>
                      <a:pt x="418" y="2704"/>
                    </a:cubicBezTo>
                    <a:lnTo>
                      <a:pt x="465" y="2692"/>
                    </a:lnTo>
                    <a:cubicBezTo>
                      <a:pt x="560" y="2680"/>
                      <a:pt x="620" y="2573"/>
                      <a:pt x="596" y="2477"/>
                    </a:cubicBezTo>
                    <a:cubicBezTo>
                      <a:pt x="586" y="2396"/>
                      <a:pt x="507" y="2341"/>
                      <a:pt x="425" y="2341"/>
                    </a:cubicBezTo>
                    <a:cubicBezTo>
                      <a:pt x="411" y="2341"/>
                      <a:pt x="396" y="2343"/>
                      <a:pt x="382" y="2346"/>
                    </a:cubicBezTo>
                    <a:lnTo>
                      <a:pt x="346" y="2370"/>
                    </a:lnTo>
                    <a:cubicBezTo>
                      <a:pt x="144" y="2406"/>
                      <a:pt x="1" y="2585"/>
                      <a:pt x="1" y="2775"/>
                    </a:cubicBezTo>
                    <a:lnTo>
                      <a:pt x="1" y="3120"/>
                    </a:lnTo>
                    <a:cubicBezTo>
                      <a:pt x="1" y="3335"/>
                      <a:pt x="144" y="3513"/>
                      <a:pt x="346" y="3537"/>
                    </a:cubicBezTo>
                    <a:lnTo>
                      <a:pt x="858" y="3644"/>
                    </a:lnTo>
                    <a:cubicBezTo>
                      <a:pt x="894" y="3728"/>
                      <a:pt x="941" y="3835"/>
                      <a:pt x="977" y="3906"/>
                    </a:cubicBezTo>
                    <a:lnTo>
                      <a:pt x="680" y="4359"/>
                    </a:lnTo>
                    <a:cubicBezTo>
                      <a:pt x="560" y="4525"/>
                      <a:pt x="596" y="4763"/>
                      <a:pt x="739" y="4894"/>
                    </a:cubicBezTo>
                    <a:lnTo>
                      <a:pt x="977" y="5132"/>
                    </a:lnTo>
                    <a:cubicBezTo>
                      <a:pt x="1067" y="5216"/>
                      <a:pt x="1182" y="5259"/>
                      <a:pt x="1292" y="5259"/>
                    </a:cubicBezTo>
                    <a:cubicBezTo>
                      <a:pt x="1371" y="5259"/>
                      <a:pt x="1448" y="5237"/>
                      <a:pt x="1513" y="5192"/>
                    </a:cubicBezTo>
                    <a:lnTo>
                      <a:pt x="1965" y="4894"/>
                    </a:lnTo>
                    <a:cubicBezTo>
                      <a:pt x="2049" y="4942"/>
                      <a:pt x="2144" y="4978"/>
                      <a:pt x="2227" y="5013"/>
                    </a:cubicBezTo>
                    <a:lnTo>
                      <a:pt x="2335" y="5537"/>
                    </a:lnTo>
                    <a:cubicBezTo>
                      <a:pt x="2382" y="5728"/>
                      <a:pt x="2561" y="5871"/>
                      <a:pt x="2751" y="5871"/>
                    </a:cubicBezTo>
                    <a:lnTo>
                      <a:pt x="3097" y="5871"/>
                    </a:lnTo>
                    <a:cubicBezTo>
                      <a:pt x="3299" y="5871"/>
                      <a:pt x="3478" y="5728"/>
                      <a:pt x="3513" y="5537"/>
                    </a:cubicBezTo>
                    <a:lnTo>
                      <a:pt x="3620" y="5013"/>
                    </a:lnTo>
                    <a:cubicBezTo>
                      <a:pt x="3704" y="4978"/>
                      <a:pt x="3811" y="4942"/>
                      <a:pt x="3882" y="4894"/>
                    </a:cubicBezTo>
                    <a:lnTo>
                      <a:pt x="4323" y="5192"/>
                    </a:lnTo>
                    <a:cubicBezTo>
                      <a:pt x="4391" y="5241"/>
                      <a:pt x="4472" y="5264"/>
                      <a:pt x="4552" y="5264"/>
                    </a:cubicBezTo>
                    <a:cubicBezTo>
                      <a:pt x="4667" y="5264"/>
                      <a:pt x="4781" y="5217"/>
                      <a:pt x="4859" y="5132"/>
                    </a:cubicBezTo>
                    <a:lnTo>
                      <a:pt x="5097" y="4894"/>
                    </a:lnTo>
                    <a:cubicBezTo>
                      <a:pt x="5252" y="4740"/>
                      <a:pt x="5263" y="4525"/>
                      <a:pt x="5156" y="4359"/>
                    </a:cubicBezTo>
                    <a:lnTo>
                      <a:pt x="4859" y="3906"/>
                    </a:lnTo>
                    <a:cubicBezTo>
                      <a:pt x="4906" y="3823"/>
                      <a:pt x="4954" y="3728"/>
                      <a:pt x="4978" y="3644"/>
                    </a:cubicBezTo>
                    <a:lnTo>
                      <a:pt x="5502" y="3537"/>
                    </a:lnTo>
                    <a:cubicBezTo>
                      <a:pt x="5692" y="3489"/>
                      <a:pt x="5847" y="3311"/>
                      <a:pt x="5847" y="3120"/>
                    </a:cubicBezTo>
                    <a:lnTo>
                      <a:pt x="5847" y="2775"/>
                    </a:lnTo>
                    <a:cubicBezTo>
                      <a:pt x="5847" y="2549"/>
                      <a:pt x="5716" y="2382"/>
                      <a:pt x="5502" y="2334"/>
                    </a:cubicBezTo>
                    <a:lnTo>
                      <a:pt x="4990" y="2227"/>
                    </a:lnTo>
                    <a:cubicBezTo>
                      <a:pt x="4954" y="2144"/>
                      <a:pt x="4906" y="2037"/>
                      <a:pt x="4871" y="1965"/>
                    </a:cubicBezTo>
                    <a:lnTo>
                      <a:pt x="5168" y="1513"/>
                    </a:lnTo>
                    <a:cubicBezTo>
                      <a:pt x="5287" y="1346"/>
                      <a:pt x="5252" y="1108"/>
                      <a:pt x="5109" y="977"/>
                    </a:cubicBezTo>
                    <a:lnTo>
                      <a:pt x="4871" y="739"/>
                    </a:lnTo>
                    <a:cubicBezTo>
                      <a:pt x="4780" y="656"/>
                      <a:pt x="4666" y="613"/>
                      <a:pt x="4555" y="613"/>
                    </a:cubicBezTo>
                    <a:cubicBezTo>
                      <a:pt x="4476" y="613"/>
                      <a:pt x="4399" y="635"/>
                      <a:pt x="4335" y="680"/>
                    </a:cubicBezTo>
                    <a:lnTo>
                      <a:pt x="3882" y="977"/>
                    </a:lnTo>
                    <a:cubicBezTo>
                      <a:pt x="3799" y="941"/>
                      <a:pt x="3704" y="894"/>
                      <a:pt x="3620" y="858"/>
                    </a:cubicBezTo>
                    <a:lnTo>
                      <a:pt x="3513" y="346"/>
                    </a:lnTo>
                    <a:cubicBezTo>
                      <a:pt x="3466" y="144"/>
                      <a:pt x="3287" y="1"/>
                      <a:pt x="30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" name="Google Shape;13836;p61"/>
              <p:cNvSpPr/>
              <p:nvPr/>
            </p:nvSpPr>
            <p:spPr>
              <a:xfrm>
                <a:off x="6305888" y="3129884"/>
                <a:ext cx="64488" cy="64456"/>
              </a:xfrm>
              <a:custGeom>
                <a:avLst/>
                <a:gdLst/>
                <a:ahLst/>
                <a:cxnLst/>
                <a:rect l="l" t="t" r="r" b="b"/>
                <a:pathLst>
                  <a:path w="2026" h="2025" extrusionOk="0">
                    <a:moveTo>
                      <a:pt x="1013" y="1"/>
                    </a:moveTo>
                    <a:cubicBezTo>
                      <a:pt x="453" y="1"/>
                      <a:pt x="1" y="441"/>
                      <a:pt x="1" y="1013"/>
                    </a:cubicBezTo>
                    <a:cubicBezTo>
                      <a:pt x="1" y="1561"/>
                      <a:pt x="442" y="2025"/>
                      <a:pt x="1013" y="2025"/>
                    </a:cubicBezTo>
                    <a:cubicBezTo>
                      <a:pt x="1227" y="2025"/>
                      <a:pt x="1442" y="1942"/>
                      <a:pt x="1620" y="1811"/>
                    </a:cubicBezTo>
                    <a:cubicBezTo>
                      <a:pt x="1692" y="1751"/>
                      <a:pt x="1704" y="1632"/>
                      <a:pt x="1644" y="1561"/>
                    </a:cubicBezTo>
                    <a:cubicBezTo>
                      <a:pt x="1608" y="1517"/>
                      <a:pt x="1549" y="1491"/>
                      <a:pt x="1493" y="1491"/>
                    </a:cubicBezTo>
                    <a:cubicBezTo>
                      <a:pt x="1457" y="1491"/>
                      <a:pt x="1422" y="1502"/>
                      <a:pt x="1394" y="1525"/>
                    </a:cubicBezTo>
                    <a:cubicBezTo>
                      <a:pt x="1275" y="1620"/>
                      <a:pt x="1144" y="1668"/>
                      <a:pt x="989" y="1668"/>
                    </a:cubicBezTo>
                    <a:cubicBezTo>
                      <a:pt x="632" y="1668"/>
                      <a:pt x="358" y="1370"/>
                      <a:pt x="358" y="1025"/>
                    </a:cubicBezTo>
                    <a:cubicBezTo>
                      <a:pt x="382" y="668"/>
                      <a:pt x="668" y="370"/>
                      <a:pt x="1025" y="370"/>
                    </a:cubicBezTo>
                    <a:cubicBezTo>
                      <a:pt x="1382" y="370"/>
                      <a:pt x="1668" y="668"/>
                      <a:pt x="1668" y="1013"/>
                    </a:cubicBezTo>
                    <a:cubicBezTo>
                      <a:pt x="1668" y="1120"/>
                      <a:pt x="1739" y="1191"/>
                      <a:pt x="1846" y="1191"/>
                    </a:cubicBezTo>
                    <a:cubicBezTo>
                      <a:pt x="1942" y="1191"/>
                      <a:pt x="2025" y="1120"/>
                      <a:pt x="2025" y="1013"/>
                    </a:cubicBezTo>
                    <a:cubicBezTo>
                      <a:pt x="2025" y="453"/>
                      <a:pt x="1573" y="1"/>
                      <a:pt x="10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" name="Google Shape;13837;p61"/>
              <p:cNvSpPr/>
              <p:nvPr/>
            </p:nvSpPr>
            <p:spPr>
              <a:xfrm>
                <a:off x="6173634" y="2997631"/>
                <a:ext cx="70153" cy="70153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204" extrusionOk="0">
                    <a:moveTo>
                      <a:pt x="1096" y="370"/>
                    </a:moveTo>
                    <a:cubicBezTo>
                      <a:pt x="1501" y="370"/>
                      <a:pt x="1834" y="703"/>
                      <a:pt x="1834" y="1108"/>
                    </a:cubicBezTo>
                    <a:cubicBezTo>
                      <a:pt x="1834" y="1501"/>
                      <a:pt x="1501" y="1834"/>
                      <a:pt x="1096" y="1834"/>
                    </a:cubicBezTo>
                    <a:cubicBezTo>
                      <a:pt x="691" y="1834"/>
                      <a:pt x="370" y="1501"/>
                      <a:pt x="370" y="1108"/>
                    </a:cubicBezTo>
                    <a:cubicBezTo>
                      <a:pt x="370" y="703"/>
                      <a:pt x="703" y="370"/>
                      <a:pt x="1096" y="370"/>
                    </a:cubicBezTo>
                    <a:close/>
                    <a:moveTo>
                      <a:pt x="1096" y="1"/>
                    </a:moveTo>
                    <a:cubicBezTo>
                      <a:pt x="489" y="1"/>
                      <a:pt x="1" y="489"/>
                      <a:pt x="1" y="1108"/>
                    </a:cubicBezTo>
                    <a:cubicBezTo>
                      <a:pt x="1" y="1715"/>
                      <a:pt x="489" y="2203"/>
                      <a:pt x="1096" y="2203"/>
                    </a:cubicBezTo>
                    <a:cubicBezTo>
                      <a:pt x="1715" y="2191"/>
                      <a:pt x="2203" y="1703"/>
                      <a:pt x="2203" y="1108"/>
                    </a:cubicBezTo>
                    <a:cubicBezTo>
                      <a:pt x="2203" y="489"/>
                      <a:pt x="1715" y="1"/>
                      <a:pt x="10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644058" y="3309010"/>
            <a:ext cx="5451942" cy="1054057"/>
            <a:chOff x="644058" y="3233595"/>
            <a:chExt cx="5451942" cy="1054057"/>
          </a:xfrm>
        </p:grpSpPr>
        <p:grpSp>
          <p:nvGrpSpPr>
            <p:cNvPr id="33" name="组合 32"/>
            <p:cNvGrpSpPr/>
            <p:nvPr/>
          </p:nvGrpSpPr>
          <p:grpSpPr>
            <a:xfrm>
              <a:off x="1644510" y="3233595"/>
              <a:ext cx="4451490" cy="1054057"/>
              <a:chOff x="1644510" y="3309474"/>
              <a:chExt cx="4451490" cy="1054057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1644511" y="3309474"/>
                <a:ext cx="20095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2) </a:t>
                </a:r>
                <a:r>
                  <a:rPr lang="zh-CN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提高精度</a:t>
                </a: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644510" y="3662955"/>
                <a:ext cx="4451490" cy="700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微软雅黑" panose="020B0503020204020204" charset="-122"/>
                    <a:ea typeface="微软雅黑" panose="020B0503020204020204" charset="-122"/>
                  </a:rPr>
                  <a:t>对</a:t>
                </a:r>
                <a:r>
                  <a:rPr lang="en-US" altLang="zh-CN" sz="1400" dirty="0" err="1">
                    <a:latin typeface="微软雅黑" panose="020B0503020204020204" charset="-122"/>
                    <a:ea typeface="微软雅黑" panose="020B0503020204020204" charset="-122"/>
                  </a:rPr>
                  <a:t>nnUNet</a:t>
                </a:r>
                <a:r>
                  <a:rPr lang="zh-CN" altLang="en-US" sz="1400" dirty="0">
                    <a:latin typeface="微软雅黑" panose="020B0503020204020204" charset="-122"/>
                    <a:ea typeface="微软雅黑" panose="020B0503020204020204" charset="-122"/>
                  </a:rPr>
                  <a:t>的损失函数、集成学习的策略做改进。评价时，不仅关注</a:t>
                </a:r>
                <a:r>
                  <a:rPr lang="en-US" altLang="zh-CN" sz="1400" dirty="0">
                    <a:latin typeface="微软雅黑" panose="020B0503020204020204" charset="-122"/>
                    <a:ea typeface="微软雅黑" panose="020B0503020204020204" charset="-122"/>
                  </a:rPr>
                  <a:t>Dice</a:t>
                </a:r>
                <a:r>
                  <a:rPr lang="zh-CN" altLang="en-US" sz="1400" dirty="0">
                    <a:latin typeface="微软雅黑" panose="020B0503020204020204" charset="-122"/>
                    <a:ea typeface="微软雅黑" panose="020B0503020204020204" charset="-122"/>
                  </a:rPr>
                  <a:t>系数等指标，也关注实际效果。</a:t>
                </a:r>
              </a:p>
            </p:txBody>
          </p:sp>
        </p:grpSp>
        <p:sp>
          <p:nvSpPr>
            <p:cNvPr id="34" name="流程图: 接点 33"/>
            <p:cNvSpPr/>
            <p:nvPr/>
          </p:nvSpPr>
          <p:spPr>
            <a:xfrm>
              <a:off x="644058" y="3337227"/>
              <a:ext cx="828000" cy="828000"/>
            </a:xfrm>
            <a:prstGeom prst="flowChartConnector">
              <a:avLst/>
            </a:prstGeom>
            <a:solidFill>
              <a:srgbClr val="2F5597"/>
            </a:solidFill>
            <a:ln w="22225">
              <a:solidFill>
                <a:schemeClr val="bg1"/>
              </a:solidFill>
            </a:ln>
            <a:effectLst>
              <a:outerShdw blurRad="63500" algn="ctr" rotWithShape="0">
                <a:srgbClr val="2F5597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35" name="Google Shape;13831;p61"/>
            <p:cNvGrpSpPr/>
            <p:nvPr/>
          </p:nvGrpSpPr>
          <p:grpSpPr>
            <a:xfrm>
              <a:off x="816511" y="3508407"/>
              <a:ext cx="483095" cy="485641"/>
              <a:chOff x="6069423" y="2891892"/>
              <a:chExt cx="362321" cy="364231"/>
            </a:xfrm>
            <a:solidFill>
              <a:schemeClr val="bg1"/>
            </a:solidFill>
          </p:grpSpPr>
          <p:sp>
            <p:nvSpPr>
              <p:cNvPr id="36" name="Google Shape;13832;p61"/>
              <p:cNvSpPr/>
              <p:nvPr/>
            </p:nvSpPr>
            <p:spPr>
              <a:xfrm>
                <a:off x="6069423" y="2891892"/>
                <a:ext cx="278958" cy="278958"/>
              </a:xfrm>
              <a:custGeom>
                <a:avLst/>
                <a:gdLst/>
                <a:ahLst/>
                <a:cxnLst/>
                <a:rect l="l" t="t" r="r" b="b"/>
                <a:pathLst>
                  <a:path w="8764" h="8764" extrusionOk="0">
                    <a:moveTo>
                      <a:pt x="4120" y="1"/>
                    </a:moveTo>
                    <a:cubicBezTo>
                      <a:pt x="3858" y="1"/>
                      <a:pt x="3632" y="203"/>
                      <a:pt x="3572" y="453"/>
                    </a:cubicBezTo>
                    <a:lnTo>
                      <a:pt x="3406" y="1299"/>
                    </a:lnTo>
                    <a:cubicBezTo>
                      <a:pt x="3227" y="1358"/>
                      <a:pt x="3060" y="1418"/>
                      <a:pt x="2906" y="1513"/>
                    </a:cubicBezTo>
                    <a:lnTo>
                      <a:pt x="2191" y="1037"/>
                    </a:lnTo>
                    <a:cubicBezTo>
                      <a:pt x="2096" y="971"/>
                      <a:pt x="1987" y="940"/>
                      <a:pt x="1879" y="940"/>
                    </a:cubicBezTo>
                    <a:cubicBezTo>
                      <a:pt x="1732" y="940"/>
                      <a:pt x="1587" y="998"/>
                      <a:pt x="1477" y="1108"/>
                    </a:cubicBezTo>
                    <a:lnTo>
                      <a:pt x="1096" y="1477"/>
                    </a:lnTo>
                    <a:cubicBezTo>
                      <a:pt x="905" y="1668"/>
                      <a:pt x="882" y="1965"/>
                      <a:pt x="1024" y="2191"/>
                    </a:cubicBezTo>
                    <a:lnTo>
                      <a:pt x="1501" y="2906"/>
                    </a:lnTo>
                    <a:cubicBezTo>
                      <a:pt x="1417" y="3073"/>
                      <a:pt x="1358" y="3239"/>
                      <a:pt x="1298" y="3406"/>
                    </a:cubicBezTo>
                    <a:lnTo>
                      <a:pt x="441" y="3573"/>
                    </a:lnTo>
                    <a:cubicBezTo>
                      <a:pt x="179" y="3632"/>
                      <a:pt x="0" y="3858"/>
                      <a:pt x="0" y="4132"/>
                    </a:cubicBezTo>
                    <a:lnTo>
                      <a:pt x="0" y="4644"/>
                    </a:lnTo>
                    <a:cubicBezTo>
                      <a:pt x="0" y="4918"/>
                      <a:pt x="191" y="5132"/>
                      <a:pt x="441" y="5204"/>
                    </a:cubicBezTo>
                    <a:lnTo>
                      <a:pt x="1298" y="5359"/>
                    </a:lnTo>
                    <a:cubicBezTo>
                      <a:pt x="1358" y="5537"/>
                      <a:pt x="1417" y="5704"/>
                      <a:pt x="1501" y="5871"/>
                    </a:cubicBezTo>
                    <a:lnTo>
                      <a:pt x="1024" y="6585"/>
                    </a:lnTo>
                    <a:cubicBezTo>
                      <a:pt x="882" y="6811"/>
                      <a:pt x="905" y="7109"/>
                      <a:pt x="1096" y="7299"/>
                    </a:cubicBezTo>
                    <a:lnTo>
                      <a:pt x="1477" y="7668"/>
                    </a:lnTo>
                    <a:cubicBezTo>
                      <a:pt x="1587" y="7778"/>
                      <a:pt x="1732" y="7837"/>
                      <a:pt x="1879" y="7837"/>
                    </a:cubicBezTo>
                    <a:cubicBezTo>
                      <a:pt x="1987" y="7837"/>
                      <a:pt x="2096" y="7805"/>
                      <a:pt x="2191" y="7740"/>
                    </a:cubicBezTo>
                    <a:lnTo>
                      <a:pt x="2906" y="7264"/>
                    </a:lnTo>
                    <a:cubicBezTo>
                      <a:pt x="3060" y="7359"/>
                      <a:pt x="3227" y="7418"/>
                      <a:pt x="3406" y="7478"/>
                    </a:cubicBezTo>
                    <a:lnTo>
                      <a:pt x="3572" y="8323"/>
                    </a:lnTo>
                    <a:cubicBezTo>
                      <a:pt x="3632" y="8585"/>
                      <a:pt x="3858" y="8764"/>
                      <a:pt x="4120" y="8764"/>
                    </a:cubicBezTo>
                    <a:lnTo>
                      <a:pt x="4644" y="8764"/>
                    </a:lnTo>
                    <a:cubicBezTo>
                      <a:pt x="4906" y="8764"/>
                      <a:pt x="5132" y="8573"/>
                      <a:pt x="5192" y="8323"/>
                    </a:cubicBezTo>
                    <a:lnTo>
                      <a:pt x="5358" y="7478"/>
                    </a:lnTo>
                    <a:cubicBezTo>
                      <a:pt x="5489" y="7430"/>
                      <a:pt x="5620" y="7371"/>
                      <a:pt x="5763" y="7311"/>
                    </a:cubicBezTo>
                    <a:cubicBezTo>
                      <a:pt x="5846" y="7299"/>
                      <a:pt x="5894" y="7192"/>
                      <a:pt x="5846" y="7109"/>
                    </a:cubicBezTo>
                    <a:cubicBezTo>
                      <a:pt x="5812" y="7039"/>
                      <a:pt x="5751" y="6995"/>
                      <a:pt x="5684" y="6995"/>
                    </a:cubicBezTo>
                    <a:cubicBezTo>
                      <a:pt x="5659" y="6995"/>
                      <a:pt x="5634" y="7001"/>
                      <a:pt x="5608" y="7014"/>
                    </a:cubicBezTo>
                    <a:cubicBezTo>
                      <a:pt x="5465" y="7085"/>
                      <a:pt x="5311" y="7144"/>
                      <a:pt x="5144" y="7180"/>
                    </a:cubicBezTo>
                    <a:cubicBezTo>
                      <a:pt x="5084" y="7192"/>
                      <a:pt x="5025" y="7252"/>
                      <a:pt x="5013" y="7311"/>
                    </a:cubicBezTo>
                    <a:lnTo>
                      <a:pt x="4823" y="8264"/>
                    </a:lnTo>
                    <a:cubicBezTo>
                      <a:pt x="4811" y="8347"/>
                      <a:pt x="4715" y="8430"/>
                      <a:pt x="4632" y="8430"/>
                    </a:cubicBezTo>
                    <a:lnTo>
                      <a:pt x="4108" y="8430"/>
                    </a:lnTo>
                    <a:cubicBezTo>
                      <a:pt x="4013" y="8430"/>
                      <a:pt x="3930" y="8347"/>
                      <a:pt x="3918" y="8264"/>
                    </a:cubicBezTo>
                    <a:lnTo>
                      <a:pt x="3715" y="7311"/>
                    </a:lnTo>
                    <a:cubicBezTo>
                      <a:pt x="3703" y="7252"/>
                      <a:pt x="3656" y="7192"/>
                      <a:pt x="3584" y="7180"/>
                    </a:cubicBezTo>
                    <a:cubicBezTo>
                      <a:pt x="3358" y="7121"/>
                      <a:pt x="3156" y="7025"/>
                      <a:pt x="2965" y="6906"/>
                    </a:cubicBezTo>
                    <a:cubicBezTo>
                      <a:pt x="2935" y="6894"/>
                      <a:pt x="2900" y="6888"/>
                      <a:pt x="2864" y="6888"/>
                    </a:cubicBezTo>
                    <a:cubicBezTo>
                      <a:pt x="2828" y="6888"/>
                      <a:pt x="2792" y="6894"/>
                      <a:pt x="2763" y="6906"/>
                    </a:cubicBezTo>
                    <a:lnTo>
                      <a:pt x="1965" y="7442"/>
                    </a:lnTo>
                    <a:cubicBezTo>
                      <a:pt x="1934" y="7468"/>
                      <a:pt x="1894" y="7480"/>
                      <a:pt x="1854" y="7480"/>
                    </a:cubicBezTo>
                    <a:cubicBezTo>
                      <a:pt x="1802" y="7480"/>
                      <a:pt x="1749" y="7459"/>
                      <a:pt x="1715" y="7418"/>
                    </a:cubicBezTo>
                    <a:lnTo>
                      <a:pt x="1334" y="7049"/>
                    </a:lnTo>
                    <a:cubicBezTo>
                      <a:pt x="1263" y="6966"/>
                      <a:pt x="1263" y="6859"/>
                      <a:pt x="1310" y="6787"/>
                    </a:cubicBezTo>
                    <a:lnTo>
                      <a:pt x="1846" y="5990"/>
                    </a:lnTo>
                    <a:cubicBezTo>
                      <a:pt x="1882" y="5930"/>
                      <a:pt x="1882" y="5859"/>
                      <a:pt x="1846" y="5799"/>
                    </a:cubicBezTo>
                    <a:cubicBezTo>
                      <a:pt x="1727" y="5597"/>
                      <a:pt x="1655" y="5382"/>
                      <a:pt x="1572" y="5168"/>
                    </a:cubicBezTo>
                    <a:cubicBezTo>
                      <a:pt x="1560" y="5109"/>
                      <a:pt x="1501" y="5049"/>
                      <a:pt x="1441" y="5037"/>
                    </a:cubicBezTo>
                    <a:lnTo>
                      <a:pt x="489" y="4847"/>
                    </a:lnTo>
                    <a:cubicBezTo>
                      <a:pt x="393" y="4823"/>
                      <a:pt x="322" y="4739"/>
                      <a:pt x="322" y="4644"/>
                    </a:cubicBezTo>
                    <a:lnTo>
                      <a:pt x="322" y="4132"/>
                    </a:lnTo>
                    <a:cubicBezTo>
                      <a:pt x="322" y="4037"/>
                      <a:pt x="393" y="3954"/>
                      <a:pt x="489" y="3930"/>
                    </a:cubicBezTo>
                    <a:lnTo>
                      <a:pt x="1441" y="3739"/>
                    </a:lnTo>
                    <a:cubicBezTo>
                      <a:pt x="1501" y="3727"/>
                      <a:pt x="1560" y="3680"/>
                      <a:pt x="1572" y="3608"/>
                    </a:cubicBezTo>
                    <a:cubicBezTo>
                      <a:pt x="1632" y="3382"/>
                      <a:pt x="1727" y="3180"/>
                      <a:pt x="1846" y="2977"/>
                    </a:cubicBezTo>
                    <a:cubicBezTo>
                      <a:pt x="1870" y="2918"/>
                      <a:pt x="1870" y="2846"/>
                      <a:pt x="1846" y="2787"/>
                    </a:cubicBezTo>
                    <a:lnTo>
                      <a:pt x="1310" y="1989"/>
                    </a:lnTo>
                    <a:cubicBezTo>
                      <a:pt x="1251" y="1906"/>
                      <a:pt x="1263" y="1787"/>
                      <a:pt x="1334" y="1727"/>
                    </a:cubicBezTo>
                    <a:lnTo>
                      <a:pt x="1715" y="1358"/>
                    </a:lnTo>
                    <a:cubicBezTo>
                      <a:pt x="1754" y="1319"/>
                      <a:pt x="1804" y="1301"/>
                      <a:pt x="1854" y="1301"/>
                    </a:cubicBezTo>
                    <a:cubicBezTo>
                      <a:pt x="1894" y="1301"/>
                      <a:pt x="1933" y="1313"/>
                      <a:pt x="1965" y="1334"/>
                    </a:cubicBezTo>
                    <a:lnTo>
                      <a:pt x="2763" y="1870"/>
                    </a:lnTo>
                    <a:cubicBezTo>
                      <a:pt x="2792" y="1888"/>
                      <a:pt x="2828" y="1897"/>
                      <a:pt x="2864" y="1897"/>
                    </a:cubicBezTo>
                    <a:cubicBezTo>
                      <a:pt x="2900" y="1897"/>
                      <a:pt x="2935" y="1888"/>
                      <a:pt x="2965" y="1870"/>
                    </a:cubicBezTo>
                    <a:cubicBezTo>
                      <a:pt x="3156" y="1751"/>
                      <a:pt x="3382" y="1668"/>
                      <a:pt x="3584" y="1596"/>
                    </a:cubicBezTo>
                    <a:cubicBezTo>
                      <a:pt x="3644" y="1584"/>
                      <a:pt x="3703" y="1525"/>
                      <a:pt x="3715" y="1465"/>
                    </a:cubicBezTo>
                    <a:lnTo>
                      <a:pt x="3918" y="513"/>
                    </a:lnTo>
                    <a:cubicBezTo>
                      <a:pt x="3930" y="417"/>
                      <a:pt x="4013" y="346"/>
                      <a:pt x="4108" y="346"/>
                    </a:cubicBezTo>
                    <a:lnTo>
                      <a:pt x="4632" y="346"/>
                    </a:lnTo>
                    <a:cubicBezTo>
                      <a:pt x="4715" y="346"/>
                      <a:pt x="4811" y="417"/>
                      <a:pt x="4823" y="513"/>
                    </a:cubicBezTo>
                    <a:lnTo>
                      <a:pt x="5013" y="1465"/>
                    </a:lnTo>
                    <a:cubicBezTo>
                      <a:pt x="5025" y="1525"/>
                      <a:pt x="5073" y="1584"/>
                      <a:pt x="5144" y="1596"/>
                    </a:cubicBezTo>
                    <a:cubicBezTo>
                      <a:pt x="5370" y="1656"/>
                      <a:pt x="5585" y="1751"/>
                      <a:pt x="5775" y="1870"/>
                    </a:cubicBezTo>
                    <a:cubicBezTo>
                      <a:pt x="5805" y="1882"/>
                      <a:pt x="5838" y="1888"/>
                      <a:pt x="5870" y="1888"/>
                    </a:cubicBezTo>
                    <a:cubicBezTo>
                      <a:pt x="5903" y="1888"/>
                      <a:pt x="5936" y="1882"/>
                      <a:pt x="5966" y="1870"/>
                    </a:cubicBezTo>
                    <a:lnTo>
                      <a:pt x="6775" y="1334"/>
                    </a:lnTo>
                    <a:cubicBezTo>
                      <a:pt x="6806" y="1309"/>
                      <a:pt x="6846" y="1296"/>
                      <a:pt x="6886" y="1296"/>
                    </a:cubicBezTo>
                    <a:cubicBezTo>
                      <a:pt x="6938" y="1296"/>
                      <a:pt x="6991" y="1317"/>
                      <a:pt x="7025" y="1358"/>
                    </a:cubicBezTo>
                    <a:lnTo>
                      <a:pt x="7394" y="1727"/>
                    </a:lnTo>
                    <a:cubicBezTo>
                      <a:pt x="7466" y="1810"/>
                      <a:pt x="7466" y="1906"/>
                      <a:pt x="7430" y="1989"/>
                    </a:cubicBezTo>
                    <a:lnTo>
                      <a:pt x="6894" y="2787"/>
                    </a:lnTo>
                    <a:cubicBezTo>
                      <a:pt x="6847" y="2846"/>
                      <a:pt x="6847" y="2918"/>
                      <a:pt x="6894" y="2977"/>
                    </a:cubicBezTo>
                    <a:cubicBezTo>
                      <a:pt x="7013" y="3180"/>
                      <a:pt x="7085" y="3394"/>
                      <a:pt x="7156" y="3608"/>
                    </a:cubicBezTo>
                    <a:cubicBezTo>
                      <a:pt x="7168" y="3668"/>
                      <a:pt x="7228" y="3727"/>
                      <a:pt x="7287" y="3739"/>
                    </a:cubicBezTo>
                    <a:lnTo>
                      <a:pt x="8240" y="3930"/>
                    </a:lnTo>
                    <a:cubicBezTo>
                      <a:pt x="8335" y="3954"/>
                      <a:pt x="8406" y="4037"/>
                      <a:pt x="8406" y="4132"/>
                    </a:cubicBezTo>
                    <a:lnTo>
                      <a:pt x="8406" y="4644"/>
                    </a:lnTo>
                    <a:cubicBezTo>
                      <a:pt x="8406" y="4739"/>
                      <a:pt x="8335" y="4823"/>
                      <a:pt x="8240" y="4847"/>
                    </a:cubicBezTo>
                    <a:lnTo>
                      <a:pt x="7287" y="5037"/>
                    </a:lnTo>
                    <a:cubicBezTo>
                      <a:pt x="7228" y="5049"/>
                      <a:pt x="7168" y="5097"/>
                      <a:pt x="7156" y="5168"/>
                    </a:cubicBezTo>
                    <a:cubicBezTo>
                      <a:pt x="7109" y="5335"/>
                      <a:pt x="7049" y="5478"/>
                      <a:pt x="6978" y="5632"/>
                    </a:cubicBezTo>
                    <a:cubicBezTo>
                      <a:pt x="6930" y="5716"/>
                      <a:pt x="6978" y="5823"/>
                      <a:pt x="7073" y="5871"/>
                    </a:cubicBezTo>
                    <a:cubicBezTo>
                      <a:pt x="7095" y="5883"/>
                      <a:pt x="7119" y="5889"/>
                      <a:pt x="7143" y="5889"/>
                    </a:cubicBezTo>
                    <a:cubicBezTo>
                      <a:pt x="7209" y="5889"/>
                      <a:pt x="7276" y="5845"/>
                      <a:pt x="7311" y="5775"/>
                    </a:cubicBezTo>
                    <a:cubicBezTo>
                      <a:pt x="7370" y="5644"/>
                      <a:pt x="7430" y="5513"/>
                      <a:pt x="7466" y="5359"/>
                    </a:cubicBezTo>
                    <a:lnTo>
                      <a:pt x="8323" y="5204"/>
                    </a:lnTo>
                    <a:cubicBezTo>
                      <a:pt x="8585" y="5144"/>
                      <a:pt x="8763" y="4918"/>
                      <a:pt x="8763" y="4644"/>
                    </a:cubicBezTo>
                    <a:lnTo>
                      <a:pt x="8763" y="4132"/>
                    </a:lnTo>
                    <a:cubicBezTo>
                      <a:pt x="8763" y="3858"/>
                      <a:pt x="8573" y="3632"/>
                      <a:pt x="8323" y="3573"/>
                    </a:cubicBezTo>
                    <a:lnTo>
                      <a:pt x="7466" y="3406"/>
                    </a:lnTo>
                    <a:cubicBezTo>
                      <a:pt x="7406" y="3227"/>
                      <a:pt x="7347" y="3073"/>
                      <a:pt x="7263" y="2906"/>
                    </a:cubicBezTo>
                    <a:lnTo>
                      <a:pt x="7740" y="2191"/>
                    </a:lnTo>
                    <a:cubicBezTo>
                      <a:pt x="7882" y="1965"/>
                      <a:pt x="7859" y="1668"/>
                      <a:pt x="7668" y="1477"/>
                    </a:cubicBezTo>
                    <a:lnTo>
                      <a:pt x="7287" y="1108"/>
                    </a:lnTo>
                    <a:cubicBezTo>
                      <a:pt x="7177" y="998"/>
                      <a:pt x="7032" y="940"/>
                      <a:pt x="6885" y="940"/>
                    </a:cubicBezTo>
                    <a:cubicBezTo>
                      <a:pt x="6777" y="940"/>
                      <a:pt x="6668" y="971"/>
                      <a:pt x="6573" y="1037"/>
                    </a:cubicBezTo>
                    <a:lnTo>
                      <a:pt x="5858" y="1513"/>
                    </a:lnTo>
                    <a:cubicBezTo>
                      <a:pt x="5704" y="1418"/>
                      <a:pt x="5537" y="1358"/>
                      <a:pt x="5358" y="1299"/>
                    </a:cubicBezTo>
                    <a:lnTo>
                      <a:pt x="5192" y="453"/>
                    </a:lnTo>
                    <a:cubicBezTo>
                      <a:pt x="5132" y="179"/>
                      <a:pt x="4906" y="1"/>
                      <a:pt x="46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13833;p61"/>
              <p:cNvSpPr/>
              <p:nvPr/>
            </p:nvSpPr>
            <p:spPr>
              <a:xfrm>
                <a:off x="6161507" y="2967679"/>
                <a:ext cx="111851" cy="97432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061" extrusionOk="0">
                    <a:moveTo>
                      <a:pt x="1489" y="1"/>
                    </a:moveTo>
                    <a:cubicBezTo>
                      <a:pt x="965" y="1"/>
                      <a:pt x="465" y="215"/>
                      <a:pt x="84" y="584"/>
                    </a:cubicBezTo>
                    <a:cubicBezTo>
                      <a:pt x="1" y="656"/>
                      <a:pt x="1" y="763"/>
                      <a:pt x="84" y="834"/>
                    </a:cubicBezTo>
                    <a:cubicBezTo>
                      <a:pt x="120" y="870"/>
                      <a:pt x="164" y="888"/>
                      <a:pt x="209" y="888"/>
                    </a:cubicBezTo>
                    <a:cubicBezTo>
                      <a:pt x="254" y="888"/>
                      <a:pt x="298" y="870"/>
                      <a:pt x="334" y="834"/>
                    </a:cubicBezTo>
                    <a:cubicBezTo>
                      <a:pt x="644" y="537"/>
                      <a:pt x="1060" y="358"/>
                      <a:pt x="1489" y="358"/>
                    </a:cubicBezTo>
                    <a:cubicBezTo>
                      <a:pt x="2418" y="358"/>
                      <a:pt x="3168" y="1108"/>
                      <a:pt x="3168" y="2025"/>
                    </a:cubicBezTo>
                    <a:cubicBezTo>
                      <a:pt x="3168" y="2299"/>
                      <a:pt x="3096" y="2549"/>
                      <a:pt x="2989" y="2787"/>
                    </a:cubicBezTo>
                    <a:cubicBezTo>
                      <a:pt x="2930" y="2894"/>
                      <a:pt x="2953" y="2989"/>
                      <a:pt x="3049" y="3037"/>
                    </a:cubicBezTo>
                    <a:cubicBezTo>
                      <a:pt x="3073" y="3061"/>
                      <a:pt x="3108" y="3061"/>
                      <a:pt x="3132" y="3061"/>
                    </a:cubicBezTo>
                    <a:cubicBezTo>
                      <a:pt x="3192" y="3061"/>
                      <a:pt x="3263" y="3025"/>
                      <a:pt x="3299" y="2954"/>
                    </a:cubicBezTo>
                    <a:cubicBezTo>
                      <a:pt x="3442" y="2668"/>
                      <a:pt x="3513" y="2358"/>
                      <a:pt x="3513" y="2025"/>
                    </a:cubicBezTo>
                    <a:cubicBezTo>
                      <a:pt x="3513" y="906"/>
                      <a:pt x="2608" y="1"/>
                      <a:pt x="14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13834;p61"/>
              <p:cNvSpPr/>
              <p:nvPr/>
            </p:nvSpPr>
            <p:spPr>
              <a:xfrm>
                <a:off x="6144828" y="3007848"/>
                <a:ext cx="105389" cy="88742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2788" extrusionOk="0">
                    <a:moveTo>
                      <a:pt x="262" y="1"/>
                    </a:moveTo>
                    <a:cubicBezTo>
                      <a:pt x="194" y="1"/>
                      <a:pt x="124" y="44"/>
                      <a:pt x="96" y="108"/>
                    </a:cubicBezTo>
                    <a:cubicBezTo>
                      <a:pt x="25" y="323"/>
                      <a:pt x="1" y="549"/>
                      <a:pt x="1" y="763"/>
                    </a:cubicBezTo>
                    <a:cubicBezTo>
                      <a:pt x="1" y="1882"/>
                      <a:pt x="906" y="2787"/>
                      <a:pt x="2013" y="2787"/>
                    </a:cubicBezTo>
                    <a:cubicBezTo>
                      <a:pt x="2454" y="2787"/>
                      <a:pt x="2846" y="2656"/>
                      <a:pt x="3204" y="2406"/>
                    </a:cubicBezTo>
                    <a:cubicBezTo>
                      <a:pt x="3287" y="2347"/>
                      <a:pt x="3311" y="2239"/>
                      <a:pt x="3251" y="2156"/>
                    </a:cubicBezTo>
                    <a:cubicBezTo>
                      <a:pt x="3214" y="2104"/>
                      <a:pt x="3159" y="2075"/>
                      <a:pt x="3102" y="2075"/>
                    </a:cubicBezTo>
                    <a:cubicBezTo>
                      <a:pt x="3068" y="2075"/>
                      <a:pt x="3033" y="2086"/>
                      <a:pt x="3001" y="2108"/>
                    </a:cubicBezTo>
                    <a:cubicBezTo>
                      <a:pt x="2715" y="2311"/>
                      <a:pt x="2370" y="2418"/>
                      <a:pt x="2037" y="2418"/>
                    </a:cubicBezTo>
                    <a:cubicBezTo>
                      <a:pt x="1108" y="2418"/>
                      <a:pt x="370" y="1680"/>
                      <a:pt x="370" y="751"/>
                    </a:cubicBezTo>
                    <a:cubicBezTo>
                      <a:pt x="370" y="573"/>
                      <a:pt x="394" y="382"/>
                      <a:pt x="453" y="215"/>
                    </a:cubicBezTo>
                    <a:cubicBezTo>
                      <a:pt x="477" y="144"/>
                      <a:pt x="406" y="37"/>
                      <a:pt x="322" y="13"/>
                    </a:cubicBezTo>
                    <a:cubicBezTo>
                      <a:pt x="303" y="5"/>
                      <a:pt x="283" y="1"/>
                      <a:pt x="2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13835;p61"/>
              <p:cNvSpPr/>
              <p:nvPr/>
            </p:nvSpPr>
            <p:spPr>
              <a:xfrm>
                <a:off x="6245633" y="3069248"/>
                <a:ext cx="186110" cy="186874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5871" extrusionOk="0">
                    <a:moveTo>
                      <a:pt x="2751" y="1"/>
                    </a:moveTo>
                    <a:cubicBezTo>
                      <a:pt x="2549" y="1"/>
                      <a:pt x="2370" y="144"/>
                      <a:pt x="2335" y="346"/>
                    </a:cubicBezTo>
                    <a:lnTo>
                      <a:pt x="2227" y="858"/>
                    </a:lnTo>
                    <a:cubicBezTo>
                      <a:pt x="2144" y="894"/>
                      <a:pt x="2037" y="941"/>
                      <a:pt x="1965" y="977"/>
                    </a:cubicBezTo>
                    <a:lnTo>
                      <a:pt x="1513" y="680"/>
                    </a:lnTo>
                    <a:cubicBezTo>
                      <a:pt x="1449" y="631"/>
                      <a:pt x="1372" y="608"/>
                      <a:pt x="1293" y="608"/>
                    </a:cubicBezTo>
                    <a:cubicBezTo>
                      <a:pt x="1179" y="608"/>
                      <a:pt x="1061" y="655"/>
                      <a:pt x="977" y="739"/>
                    </a:cubicBezTo>
                    <a:lnTo>
                      <a:pt x="739" y="977"/>
                    </a:lnTo>
                    <a:cubicBezTo>
                      <a:pt x="596" y="1132"/>
                      <a:pt x="584" y="1346"/>
                      <a:pt x="680" y="1513"/>
                    </a:cubicBezTo>
                    <a:lnTo>
                      <a:pt x="977" y="1965"/>
                    </a:lnTo>
                    <a:cubicBezTo>
                      <a:pt x="918" y="2084"/>
                      <a:pt x="882" y="2215"/>
                      <a:pt x="834" y="2346"/>
                    </a:cubicBezTo>
                    <a:cubicBezTo>
                      <a:pt x="799" y="2442"/>
                      <a:pt x="858" y="2537"/>
                      <a:pt x="953" y="2573"/>
                    </a:cubicBezTo>
                    <a:cubicBezTo>
                      <a:pt x="968" y="2579"/>
                      <a:pt x="984" y="2582"/>
                      <a:pt x="1000" y="2582"/>
                    </a:cubicBezTo>
                    <a:cubicBezTo>
                      <a:pt x="1073" y="2582"/>
                      <a:pt x="1150" y="2522"/>
                      <a:pt x="1180" y="2454"/>
                    </a:cubicBezTo>
                    <a:cubicBezTo>
                      <a:pt x="1215" y="2323"/>
                      <a:pt x="1263" y="2192"/>
                      <a:pt x="1334" y="2049"/>
                    </a:cubicBezTo>
                    <a:cubicBezTo>
                      <a:pt x="1370" y="1989"/>
                      <a:pt x="1370" y="1918"/>
                      <a:pt x="1334" y="1858"/>
                    </a:cubicBezTo>
                    <a:lnTo>
                      <a:pt x="977" y="1322"/>
                    </a:lnTo>
                    <a:cubicBezTo>
                      <a:pt x="965" y="1287"/>
                      <a:pt x="965" y="1263"/>
                      <a:pt x="1001" y="1239"/>
                    </a:cubicBezTo>
                    <a:lnTo>
                      <a:pt x="1239" y="989"/>
                    </a:lnTo>
                    <a:cubicBezTo>
                      <a:pt x="1253" y="975"/>
                      <a:pt x="1271" y="969"/>
                      <a:pt x="1288" y="969"/>
                    </a:cubicBezTo>
                    <a:cubicBezTo>
                      <a:pt x="1301" y="969"/>
                      <a:pt x="1313" y="972"/>
                      <a:pt x="1322" y="977"/>
                    </a:cubicBezTo>
                    <a:lnTo>
                      <a:pt x="1858" y="1334"/>
                    </a:lnTo>
                    <a:cubicBezTo>
                      <a:pt x="1888" y="1358"/>
                      <a:pt x="1921" y="1370"/>
                      <a:pt x="1954" y="1370"/>
                    </a:cubicBezTo>
                    <a:cubicBezTo>
                      <a:pt x="1986" y="1370"/>
                      <a:pt x="2019" y="1358"/>
                      <a:pt x="2049" y="1334"/>
                    </a:cubicBezTo>
                    <a:cubicBezTo>
                      <a:pt x="2168" y="1263"/>
                      <a:pt x="2323" y="1203"/>
                      <a:pt x="2454" y="1168"/>
                    </a:cubicBezTo>
                    <a:cubicBezTo>
                      <a:pt x="2513" y="1156"/>
                      <a:pt x="2573" y="1096"/>
                      <a:pt x="2585" y="1037"/>
                    </a:cubicBezTo>
                    <a:lnTo>
                      <a:pt x="2704" y="418"/>
                    </a:lnTo>
                    <a:cubicBezTo>
                      <a:pt x="2704" y="382"/>
                      <a:pt x="2739" y="358"/>
                      <a:pt x="2775" y="358"/>
                    </a:cubicBezTo>
                    <a:lnTo>
                      <a:pt x="3120" y="358"/>
                    </a:lnTo>
                    <a:cubicBezTo>
                      <a:pt x="3156" y="358"/>
                      <a:pt x="3180" y="382"/>
                      <a:pt x="3192" y="418"/>
                    </a:cubicBezTo>
                    <a:lnTo>
                      <a:pt x="3311" y="1037"/>
                    </a:lnTo>
                    <a:cubicBezTo>
                      <a:pt x="3335" y="1096"/>
                      <a:pt x="3370" y="1156"/>
                      <a:pt x="3454" y="1168"/>
                    </a:cubicBezTo>
                    <a:cubicBezTo>
                      <a:pt x="3585" y="1215"/>
                      <a:pt x="3716" y="1263"/>
                      <a:pt x="3847" y="1334"/>
                    </a:cubicBezTo>
                    <a:cubicBezTo>
                      <a:pt x="3882" y="1352"/>
                      <a:pt x="3918" y="1361"/>
                      <a:pt x="3952" y="1361"/>
                    </a:cubicBezTo>
                    <a:cubicBezTo>
                      <a:pt x="3987" y="1361"/>
                      <a:pt x="4019" y="1352"/>
                      <a:pt x="4049" y="1334"/>
                    </a:cubicBezTo>
                    <a:lnTo>
                      <a:pt x="4585" y="977"/>
                    </a:lnTo>
                    <a:cubicBezTo>
                      <a:pt x="4595" y="972"/>
                      <a:pt x="4607" y="969"/>
                      <a:pt x="4619" y="969"/>
                    </a:cubicBezTo>
                    <a:cubicBezTo>
                      <a:pt x="4636" y="969"/>
                      <a:pt x="4654" y="975"/>
                      <a:pt x="4668" y="989"/>
                    </a:cubicBezTo>
                    <a:lnTo>
                      <a:pt x="4906" y="1239"/>
                    </a:lnTo>
                    <a:cubicBezTo>
                      <a:pt x="4942" y="1263"/>
                      <a:pt x="4942" y="1287"/>
                      <a:pt x="4918" y="1322"/>
                    </a:cubicBezTo>
                    <a:lnTo>
                      <a:pt x="4561" y="1858"/>
                    </a:lnTo>
                    <a:cubicBezTo>
                      <a:pt x="4525" y="1918"/>
                      <a:pt x="4525" y="1989"/>
                      <a:pt x="4561" y="2049"/>
                    </a:cubicBezTo>
                    <a:cubicBezTo>
                      <a:pt x="4644" y="2168"/>
                      <a:pt x="4704" y="2323"/>
                      <a:pt x="4728" y="2454"/>
                    </a:cubicBezTo>
                    <a:cubicBezTo>
                      <a:pt x="4740" y="2513"/>
                      <a:pt x="4799" y="2573"/>
                      <a:pt x="4859" y="2585"/>
                    </a:cubicBezTo>
                    <a:lnTo>
                      <a:pt x="5490" y="2704"/>
                    </a:lnTo>
                    <a:cubicBezTo>
                      <a:pt x="5513" y="2704"/>
                      <a:pt x="5549" y="2739"/>
                      <a:pt x="5549" y="2775"/>
                    </a:cubicBezTo>
                    <a:lnTo>
                      <a:pt x="5549" y="3120"/>
                    </a:lnTo>
                    <a:cubicBezTo>
                      <a:pt x="5549" y="3156"/>
                      <a:pt x="5513" y="3180"/>
                      <a:pt x="5490" y="3192"/>
                    </a:cubicBezTo>
                    <a:lnTo>
                      <a:pt x="4859" y="3311"/>
                    </a:lnTo>
                    <a:cubicBezTo>
                      <a:pt x="4799" y="3335"/>
                      <a:pt x="4740" y="3370"/>
                      <a:pt x="4728" y="3454"/>
                    </a:cubicBezTo>
                    <a:cubicBezTo>
                      <a:pt x="4680" y="3585"/>
                      <a:pt x="4644" y="3716"/>
                      <a:pt x="4561" y="3847"/>
                    </a:cubicBezTo>
                    <a:cubicBezTo>
                      <a:pt x="4537" y="3906"/>
                      <a:pt x="4537" y="3989"/>
                      <a:pt x="4561" y="4049"/>
                    </a:cubicBezTo>
                    <a:lnTo>
                      <a:pt x="4918" y="4585"/>
                    </a:lnTo>
                    <a:cubicBezTo>
                      <a:pt x="4942" y="4609"/>
                      <a:pt x="4942" y="4644"/>
                      <a:pt x="4906" y="4668"/>
                    </a:cubicBezTo>
                    <a:lnTo>
                      <a:pt x="4668" y="4906"/>
                    </a:lnTo>
                    <a:cubicBezTo>
                      <a:pt x="4655" y="4926"/>
                      <a:pt x="4638" y="4935"/>
                      <a:pt x="4622" y="4935"/>
                    </a:cubicBezTo>
                    <a:cubicBezTo>
                      <a:pt x="4609" y="4935"/>
                      <a:pt x="4595" y="4929"/>
                      <a:pt x="4585" y="4918"/>
                    </a:cubicBezTo>
                    <a:lnTo>
                      <a:pt x="4049" y="4561"/>
                    </a:lnTo>
                    <a:cubicBezTo>
                      <a:pt x="4019" y="4543"/>
                      <a:pt x="3984" y="4534"/>
                      <a:pt x="3948" y="4534"/>
                    </a:cubicBezTo>
                    <a:cubicBezTo>
                      <a:pt x="3912" y="4534"/>
                      <a:pt x="3876" y="4543"/>
                      <a:pt x="3847" y="4561"/>
                    </a:cubicBezTo>
                    <a:cubicBezTo>
                      <a:pt x="3728" y="4644"/>
                      <a:pt x="3585" y="4704"/>
                      <a:pt x="3454" y="4728"/>
                    </a:cubicBezTo>
                    <a:cubicBezTo>
                      <a:pt x="3394" y="4751"/>
                      <a:pt x="3335" y="4811"/>
                      <a:pt x="3311" y="4859"/>
                    </a:cubicBezTo>
                    <a:lnTo>
                      <a:pt x="3192" y="5490"/>
                    </a:lnTo>
                    <a:cubicBezTo>
                      <a:pt x="3192" y="5525"/>
                      <a:pt x="3168" y="5549"/>
                      <a:pt x="3120" y="5549"/>
                    </a:cubicBezTo>
                    <a:lnTo>
                      <a:pt x="2775" y="5549"/>
                    </a:lnTo>
                    <a:cubicBezTo>
                      <a:pt x="2751" y="5549"/>
                      <a:pt x="2716" y="5513"/>
                      <a:pt x="2704" y="5490"/>
                    </a:cubicBezTo>
                    <a:lnTo>
                      <a:pt x="2585" y="4859"/>
                    </a:lnTo>
                    <a:cubicBezTo>
                      <a:pt x="2573" y="4811"/>
                      <a:pt x="2525" y="4751"/>
                      <a:pt x="2454" y="4728"/>
                    </a:cubicBezTo>
                    <a:cubicBezTo>
                      <a:pt x="2323" y="4692"/>
                      <a:pt x="2180" y="4644"/>
                      <a:pt x="2049" y="4561"/>
                    </a:cubicBezTo>
                    <a:cubicBezTo>
                      <a:pt x="2019" y="4549"/>
                      <a:pt x="1986" y="4543"/>
                      <a:pt x="1954" y="4543"/>
                    </a:cubicBezTo>
                    <a:cubicBezTo>
                      <a:pt x="1921" y="4543"/>
                      <a:pt x="1888" y="4549"/>
                      <a:pt x="1858" y="4561"/>
                    </a:cubicBezTo>
                    <a:lnTo>
                      <a:pt x="1322" y="4918"/>
                    </a:lnTo>
                    <a:cubicBezTo>
                      <a:pt x="1306" y="4929"/>
                      <a:pt x="1293" y="4935"/>
                      <a:pt x="1280" y="4935"/>
                    </a:cubicBezTo>
                    <a:cubicBezTo>
                      <a:pt x="1265" y="4935"/>
                      <a:pt x="1252" y="4926"/>
                      <a:pt x="1239" y="4906"/>
                    </a:cubicBezTo>
                    <a:lnTo>
                      <a:pt x="1001" y="4668"/>
                    </a:lnTo>
                    <a:cubicBezTo>
                      <a:pt x="965" y="4644"/>
                      <a:pt x="965" y="4609"/>
                      <a:pt x="977" y="4585"/>
                    </a:cubicBezTo>
                    <a:lnTo>
                      <a:pt x="1334" y="4049"/>
                    </a:lnTo>
                    <a:cubicBezTo>
                      <a:pt x="1382" y="3989"/>
                      <a:pt x="1382" y="3906"/>
                      <a:pt x="1334" y="3847"/>
                    </a:cubicBezTo>
                    <a:cubicBezTo>
                      <a:pt x="1263" y="3728"/>
                      <a:pt x="1203" y="3585"/>
                      <a:pt x="1180" y="3454"/>
                    </a:cubicBezTo>
                    <a:cubicBezTo>
                      <a:pt x="1156" y="3394"/>
                      <a:pt x="1096" y="3335"/>
                      <a:pt x="1037" y="3311"/>
                    </a:cubicBezTo>
                    <a:lnTo>
                      <a:pt x="418" y="3192"/>
                    </a:lnTo>
                    <a:cubicBezTo>
                      <a:pt x="382" y="3192"/>
                      <a:pt x="358" y="3168"/>
                      <a:pt x="358" y="3120"/>
                    </a:cubicBezTo>
                    <a:lnTo>
                      <a:pt x="358" y="2775"/>
                    </a:lnTo>
                    <a:cubicBezTo>
                      <a:pt x="358" y="2751"/>
                      <a:pt x="382" y="2727"/>
                      <a:pt x="418" y="2704"/>
                    </a:cubicBezTo>
                    <a:lnTo>
                      <a:pt x="465" y="2692"/>
                    </a:lnTo>
                    <a:cubicBezTo>
                      <a:pt x="560" y="2680"/>
                      <a:pt x="620" y="2573"/>
                      <a:pt x="596" y="2477"/>
                    </a:cubicBezTo>
                    <a:cubicBezTo>
                      <a:pt x="586" y="2396"/>
                      <a:pt x="507" y="2341"/>
                      <a:pt x="425" y="2341"/>
                    </a:cubicBezTo>
                    <a:cubicBezTo>
                      <a:pt x="411" y="2341"/>
                      <a:pt x="396" y="2343"/>
                      <a:pt x="382" y="2346"/>
                    </a:cubicBezTo>
                    <a:lnTo>
                      <a:pt x="346" y="2370"/>
                    </a:lnTo>
                    <a:cubicBezTo>
                      <a:pt x="144" y="2406"/>
                      <a:pt x="1" y="2585"/>
                      <a:pt x="1" y="2775"/>
                    </a:cubicBezTo>
                    <a:lnTo>
                      <a:pt x="1" y="3120"/>
                    </a:lnTo>
                    <a:cubicBezTo>
                      <a:pt x="1" y="3335"/>
                      <a:pt x="144" y="3513"/>
                      <a:pt x="346" y="3537"/>
                    </a:cubicBezTo>
                    <a:lnTo>
                      <a:pt x="858" y="3644"/>
                    </a:lnTo>
                    <a:cubicBezTo>
                      <a:pt x="894" y="3728"/>
                      <a:pt x="941" y="3835"/>
                      <a:pt x="977" y="3906"/>
                    </a:cubicBezTo>
                    <a:lnTo>
                      <a:pt x="680" y="4359"/>
                    </a:lnTo>
                    <a:cubicBezTo>
                      <a:pt x="560" y="4525"/>
                      <a:pt x="596" y="4763"/>
                      <a:pt x="739" y="4894"/>
                    </a:cubicBezTo>
                    <a:lnTo>
                      <a:pt x="977" y="5132"/>
                    </a:lnTo>
                    <a:cubicBezTo>
                      <a:pt x="1067" y="5216"/>
                      <a:pt x="1182" y="5259"/>
                      <a:pt x="1292" y="5259"/>
                    </a:cubicBezTo>
                    <a:cubicBezTo>
                      <a:pt x="1371" y="5259"/>
                      <a:pt x="1448" y="5237"/>
                      <a:pt x="1513" y="5192"/>
                    </a:cubicBezTo>
                    <a:lnTo>
                      <a:pt x="1965" y="4894"/>
                    </a:lnTo>
                    <a:cubicBezTo>
                      <a:pt x="2049" y="4942"/>
                      <a:pt x="2144" y="4978"/>
                      <a:pt x="2227" y="5013"/>
                    </a:cubicBezTo>
                    <a:lnTo>
                      <a:pt x="2335" y="5537"/>
                    </a:lnTo>
                    <a:cubicBezTo>
                      <a:pt x="2382" y="5728"/>
                      <a:pt x="2561" y="5871"/>
                      <a:pt x="2751" y="5871"/>
                    </a:cubicBezTo>
                    <a:lnTo>
                      <a:pt x="3097" y="5871"/>
                    </a:lnTo>
                    <a:cubicBezTo>
                      <a:pt x="3299" y="5871"/>
                      <a:pt x="3478" y="5728"/>
                      <a:pt x="3513" y="5537"/>
                    </a:cubicBezTo>
                    <a:lnTo>
                      <a:pt x="3620" y="5013"/>
                    </a:lnTo>
                    <a:cubicBezTo>
                      <a:pt x="3704" y="4978"/>
                      <a:pt x="3811" y="4942"/>
                      <a:pt x="3882" y="4894"/>
                    </a:cubicBezTo>
                    <a:lnTo>
                      <a:pt x="4323" y="5192"/>
                    </a:lnTo>
                    <a:cubicBezTo>
                      <a:pt x="4391" y="5241"/>
                      <a:pt x="4472" y="5264"/>
                      <a:pt x="4552" y="5264"/>
                    </a:cubicBezTo>
                    <a:cubicBezTo>
                      <a:pt x="4667" y="5264"/>
                      <a:pt x="4781" y="5217"/>
                      <a:pt x="4859" y="5132"/>
                    </a:cubicBezTo>
                    <a:lnTo>
                      <a:pt x="5097" y="4894"/>
                    </a:lnTo>
                    <a:cubicBezTo>
                      <a:pt x="5252" y="4740"/>
                      <a:pt x="5263" y="4525"/>
                      <a:pt x="5156" y="4359"/>
                    </a:cubicBezTo>
                    <a:lnTo>
                      <a:pt x="4859" y="3906"/>
                    </a:lnTo>
                    <a:cubicBezTo>
                      <a:pt x="4906" y="3823"/>
                      <a:pt x="4954" y="3728"/>
                      <a:pt x="4978" y="3644"/>
                    </a:cubicBezTo>
                    <a:lnTo>
                      <a:pt x="5502" y="3537"/>
                    </a:lnTo>
                    <a:cubicBezTo>
                      <a:pt x="5692" y="3489"/>
                      <a:pt x="5847" y="3311"/>
                      <a:pt x="5847" y="3120"/>
                    </a:cubicBezTo>
                    <a:lnTo>
                      <a:pt x="5847" y="2775"/>
                    </a:lnTo>
                    <a:cubicBezTo>
                      <a:pt x="5847" y="2549"/>
                      <a:pt x="5716" y="2382"/>
                      <a:pt x="5502" y="2334"/>
                    </a:cubicBezTo>
                    <a:lnTo>
                      <a:pt x="4990" y="2227"/>
                    </a:lnTo>
                    <a:cubicBezTo>
                      <a:pt x="4954" y="2144"/>
                      <a:pt x="4906" y="2037"/>
                      <a:pt x="4871" y="1965"/>
                    </a:cubicBezTo>
                    <a:lnTo>
                      <a:pt x="5168" y="1513"/>
                    </a:lnTo>
                    <a:cubicBezTo>
                      <a:pt x="5287" y="1346"/>
                      <a:pt x="5252" y="1108"/>
                      <a:pt x="5109" y="977"/>
                    </a:cubicBezTo>
                    <a:lnTo>
                      <a:pt x="4871" y="739"/>
                    </a:lnTo>
                    <a:cubicBezTo>
                      <a:pt x="4780" y="656"/>
                      <a:pt x="4666" y="613"/>
                      <a:pt x="4555" y="613"/>
                    </a:cubicBezTo>
                    <a:cubicBezTo>
                      <a:pt x="4476" y="613"/>
                      <a:pt x="4399" y="635"/>
                      <a:pt x="4335" y="680"/>
                    </a:cubicBezTo>
                    <a:lnTo>
                      <a:pt x="3882" y="977"/>
                    </a:lnTo>
                    <a:cubicBezTo>
                      <a:pt x="3799" y="941"/>
                      <a:pt x="3704" y="894"/>
                      <a:pt x="3620" y="858"/>
                    </a:cubicBezTo>
                    <a:lnTo>
                      <a:pt x="3513" y="346"/>
                    </a:lnTo>
                    <a:cubicBezTo>
                      <a:pt x="3466" y="144"/>
                      <a:pt x="3287" y="1"/>
                      <a:pt x="30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13836;p61"/>
              <p:cNvSpPr/>
              <p:nvPr/>
            </p:nvSpPr>
            <p:spPr>
              <a:xfrm>
                <a:off x="6305888" y="3129884"/>
                <a:ext cx="64488" cy="64456"/>
              </a:xfrm>
              <a:custGeom>
                <a:avLst/>
                <a:gdLst/>
                <a:ahLst/>
                <a:cxnLst/>
                <a:rect l="l" t="t" r="r" b="b"/>
                <a:pathLst>
                  <a:path w="2026" h="2025" extrusionOk="0">
                    <a:moveTo>
                      <a:pt x="1013" y="1"/>
                    </a:moveTo>
                    <a:cubicBezTo>
                      <a:pt x="453" y="1"/>
                      <a:pt x="1" y="441"/>
                      <a:pt x="1" y="1013"/>
                    </a:cubicBezTo>
                    <a:cubicBezTo>
                      <a:pt x="1" y="1561"/>
                      <a:pt x="442" y="2025"/>
                      <a:pt x="1013" y="2025"/>
                    </a:cubicBezTo>
                    <a:cubicBezTo>
                      <a:pt x="1227" y="2025"/>
                      <a:pt x="1442" y="1942"/>
                      <a:pt x="1620" y="1811"/>
                    </a:cubicBezTo>
                    <a:cubicBezTo>
                      <a:pt x="1692" y="1751"/>
                      <a:pt x="1704" y="1632"/>
                      <a:pt x="1644" y="1561"/>
                    </a:cubicBezTo>
                    <a:cubicBezTo>
                      <a:pt x="1608" y="1517"/>
                      <a:pt x="1549" y="1491"/>
                      <a:pt x="1493" y="1491"/>
                    </a:cubicBezTo>
                    <a:cubicBezTo>
                      <a:pt x="1457" y="1491"/>
                      <a:pt x="1422" y="1502"/>
                      <a:pt x="1394" y="1525"/>
                    </a:cubicBezTo>
                    <a:cubicBezTo>
                      <a:pt x="1275" y="1620"/>
                      <a:pt x="1144" y="1668"/>
                      <a:pt x="989" y="1668"/>
                    </a:cubicBezTo>
                    <a:cubicBezTo>
                      <a:pt x="632" y="1668"/>
                      <a:pt x="358" y="1370"/>
                      <a:pt x="358" y="1025"/>
                    </a:cubicBezTo>
                    <a:cubicBezTo>
                      <a:pt x="382" y="668"/>
                      <a:pt x="668" y="370"/>
                      <a:pt x="1025" y="370"/>
                    </a:cubicBezTo>
                    <a:cubicBezTo>
                      <a:pt x="1382" y="370"/>
                      <a:pt x="1668" y="668"/>
                      <a:pt x="1668" y="1013"/>
                    </a:cubicBezTo>
                    <a:cubicBezTo>
                      <a:pt x="1668" y="1120"/>
                      <a:pt x="1739" y="1191"/>
                      <a:pt x="1846" y="1191"/>
                    </a:cubicBezTo>
                    <a:cubicBezTo>
                      <a:pt x="1942" y="1191"/>
                      <a:pt x="2025" y="1120"/>
                      <a:pt x="2025" y="1013"/>
                    </a:cubicBezTo>
                    <a:cubicBezTo>
                      <a:pt x="2025" y="453"/>
                      <a:pt x="1573" y="1"/>
                      <a:pt x="10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13837;p61"/>
              <p:cNvSpPr/>
              <p:nvPr/>
            </p:nvSpPr>
            <p:spPr>
              <a:xfrm>
                <a:off x="6173634" y="2997631"/>
                <a:ext cx="70153" cy="70153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204" extrusionOk="0">
                    <a:moveTo>
                      <a:pt x="1096" y="370"/>
                    </a:moveTo>
                    <a:cubicBezTo>
                      <a:pt x="1501" y="370"/>
                      <a:pt x="1834" y="703"/>
                      <a:pt x="1834" y="1108"/>
                    </a:cubicBezTo>
                    <a:cubicBezTo>
                      <a:pt x="1834" y="1501"/>
                      <a:pt x="1501" y="1834"/>
                      <a:pt x="1096" y="1834"/>
                    </a:cubicBezTo>
                    <a:cubicBezTo>
                      <a:pt x="691" y="1834"/>
                      <a:pt x="370" y="1501"/>
                      <a:pt x="370" y="1108"/>
                    </a:cubicBezTo>
                    <a:cubicBezTo>
                      <a:pt x="370" y="703"/>
                      <a:pt x="703" y="370"/>
                      <a:pt x="1096" y="370"/>
                    </a:cubicBezTo>
                    <a:close/>
                    <a:moveTo>
                      <a:pt x="1096" y="1"/>
                    </a:moveTo>
                    <a:cubicBezTo>
                      <a:pt x="489" y="1"/>
                      <a:pt x="1" y="489"/>
                      <a:pt x="1" y="1108"/>
                    </a:cubicBezTo>
                    <a:cubicBezTo>
                      <a:pt x="1" y="1715"/>
                      <a:pt x="489" y="2203"/>
                      <a:pt x="1096" y="2203"/>
                    </a:cubicBezTo>
                    <a:cubicBezTo>
                      <a:pt x="1715" y="2191"/>
                      <a:pt x="2203" y="1703"/>
                      <a:pt x="2203" y="1108"/>
                    </a:cubicBezTo>
                    <a:cubicBezTo>
                      <a:pt x="2203" y="489"/>
                      <a:pt x="1715" y="1"/>
                      <a:pt x="10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cxnSp>
        <p:nvCxnSpPr>
          <p:cNvPr id="44" name="直接连接符 43"/>
          <p:cNvCxnSpPr/>
          <p:nvPr/>
        </p:nvCxnSpPr>
        <p:spPr>
          <a:xfrm flipH="1">
            <a:off x="1731003" y="3082917"/>
            <a:ext cx="4248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731003" y="4702347"/>
            <a:ext cx="4248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8;p22"/>
          <p:cNvSpPr txBox="1"/>
          <p:nvPr/>
        </p:nvSpPr>
        <p:spPr>
          <a:xfrm>
            <a:off x="252000" y="252000"/>
            <a:ext cx="278555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262626"/>
              </a:buClr>
              <a:buSzPts val="2700"/>
            </a:pPr>
            <a:r>
              <a:rPr lang="zh-CN" altLang="en-US" sz="2800" b="1" dirty="0">
                <a:solidFill>
                  <a:srgbClr val="126188"/>
                </a:solidFill>
                <a:latin typeface="Arial" panose="020B0604020202020204"/>
                <a:ea typeface="微软雅黑" panose="020B0503020204020204" charset="-122"/>
                <a:cs typeface="+mn-ea"/>
                <a:sym typeface="Times New Roman" panose="02020603050405020304"/>
              </a:rPr>
              <a:t>我们团队的工作：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2000" y="893011"/>
            <a:ext cx="421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2618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2618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多样化的损失函数及相关的集成学习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34019" y="1633021"/>
            <a:ext cx="1603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nnUNet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原始文献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000000" y="6480000"/>
            <a:ext cx="2700000" cy="316800"/>
          </a:xfrm>
        </p:spPr>
        <p:txBody>
          <a:bodyPr>
            <a:normAutofit fontScale="775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7</a:t>
            </a:fld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48050" y="1262343"/>
            <a:ext cx="2821285" cy="1572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损失函数：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CrossEntropy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 + Dice Loss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集成学习：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K-Fold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的模型集成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3548" y="3793788"/>
            <a:ext cx="2344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Med AI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团队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提出解决方案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箭头: 下 8"/>
          <p:cNvSpPr/>
          <p:nvPr/>
        </p:nvSpPr>
        <p:spPr>
          <a:xfrm>
            <a:off x="1349236" y="2564173"/>
            <a:ext cx="182153" cy="1129460"/>
          </a:xfrm>
          <a:prstGeom prst="downArrow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348050" y="3245653"/>
            <a:ext cx="3059802" cy="347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损失函数：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CrossEntropy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 + Dice</a:t>
            </a:r>
          </a:p>
          <a:p>
            <a:pPr indent="457200">
              <a:lnSpc>
                <a:spcPct val="150000"/>
              </a:lnSpc>
            </a:pP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CrossEntropy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 + Focal</a:t>
            </a:r>
          </a:p>
          <a:p>
            <a:pPr indent="457200">
              <a:lnSpc>
                <a:spcPct val="150000"/>
              </a:lnSpc>
            </a:pP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TopK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 + Dice</a:t>
            </a:r>
          </a:p>
          <a:p>
            <a:pPr indent="457200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Soft-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Lovasz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 + Dice</a:t>
            </a:r>
          </a:p>
          <a:p>
            <a:pPr indent="457200">
              <a:lnSpc>
                <a:spcPct val="150000"/>
              </a:lnSpc>
            </a:pP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TopK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 + Dice + Focal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等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集成学习：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考虑数据集规模，不利用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K-Fold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，而是基于不同</a:t>
            </a:r>
            <a:r>
              <a:rPr lang="zh-CN" altLang="en-US" sz="1400" b="1" dirty="0">
                <a:solidFill>
                  <a:srgbClr val="126188"/>
                </a:solidFill>
                <a:latin typeface="微软雅黑" panose="020B0503020204020204" charset="-122"/>
                <a:ea typeface="微软雅黑" panose="020B0503020204020204" charset="-122"/>
              </a:rPr>
              <a:t>损失函数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产生的不同</a:t>
            </a:r>
            <a:r>
              <a:rPr lang="zh-CN" altLang="en-US" sz="1400" b="1" dirty="0">
                <a:solidFill>
                  <a:srgbClr val="126188"/>
                </a:solidFill>
                <a:latin typeface="微软雅黑" panose="020B0503020204020204" charset="-122"/>
                <a:ea typeface="微软雅黑" panose="020B0503020204020204" charset="-122"/>
              </a:rPr>
              <a:t>优化平面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，做模型集成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530403" y="613293"/>
            <a:ext cx="1131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nnUNet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baseline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388472" y="592656"/>
            <a:ext cx="5640922" cy="2779577"/>
            <a:chOff x="6172704" y="243232"/>
            <a:chExt cx="5995990" cy="2779577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4305" y="243232"/>
              <a:ext cx="5564389" cy="2779577"/>
            </a:xfrm>
            <a:prstGeom prst="rect">
              <a:avLst/>
            </a:prstGeom>
          </p:spPr>
        </p:pic>
        <p:sp>
          <p:nvSpPr>
            <p:cNvPr id="15" name="矩形: 圆角 14"/>
            <p:cNvSpPr/>
            <p:nvPr/>
          </p:nvSpPr>
          <p:spPr>
            <a:xfrm>
              <a:off x="6924014" y="1178352"/>
              <a:ext cx="2974131" cy="434966"/>
            </a:xfrm>
            <a:prstGeom prst="round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/>
            <p:cNvCxnSpPr/>
            <p:nvPr/>
          </p:nvCxnSpPr>
          <p:spPr>
            <a:xfrm flipH="1" flipV="1">
              <a:off x="6172704" y="954497"/>
              <a:ext cx="704175" cy="459523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矩形: 圆角 22"/>
            <p:cNvSpPr/>
            <p:nvPr/>
          </p:nvSpPr>
          <p:spPr>
            <a:xfrm>
              <a:off x="6557170" y="556181"/>
              <a:ext cx="4411735" cy="2007991"/>
            </a:xfrm>
            <a:prstGeom prst="roundRect">
              <a:avLst>
                <a:gd name="adj" fmla="val 5448"/>
              </a:avLst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连接符 23"/>
            <p:cNvCxnSpPr/>
            <p:nvPr/>
          </p:nvCxnSpPr>
          <p:spPr>
            <a:xfrm flipH="1">
              <a:off x="6172704" y="2564172"/>
              <a:ext cx="384466" cy="34575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文本框 29"/>
          <p:cNvSpPr txBox="1"/>
          <p:nvPr/>
        </p:nvSpPr>
        <p:spPr>
          <a:xfrm>
            <a:off x="5393849" y="3304509"/>
            <a:ext cx="13563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我们的方案</a:t>
            </a:r>
          </a:p>
        </p:txBody>
      </p:sp>
      <p:cxnSp>
        <p:nvCxnSpPr>
          <p:cNvPr id="39" name="Straight Connector 30"/>
          <p:cNvCxnSpPr/>
          <p:nvPr/>
        </p:nvCxnSpPr>
        <p:spPr>
          <a:xfrm>
            <a:off x="5431925" y="513590"/>
            <a:ext cx="0" cy="62026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224" y="4882394"/>
            <a:ext cx="365792" cy="365792"/>
          </a:xfrm>
          <a:prstGeom prst="rect">
            <a:avLst/>
          </a:prstGeom>
        </p:spPr>
      </p:pic>
      <p:grpSp>
        <p:nvGrpSpPr>
          <p:cNvPr id="60" name="组合 59"/>
          <p:cNvGrpSpPr/>
          <p:nvPr/>
        </p:nvGrpSpPr>
        <p:grpSpPr>
          <a:xfrm>
            <a:off x="6255942" y="4306704"/>
            <a:ext cx="474727" cy="1455637"/>
            <a:chOff x="6510469" y="4316131"/>
            <a:chExt cx="1081571" cy="1455637"/>
          </a:xfrm>
        </p:grpSpPr>
        <p:cxnSp>
          <p:nvCxnSpPr>
            <p:cNvPr id="46" name="直接箭头连接符 45"/>
            <p:cNvCxnSpPr/>
            <p:nvPr/>
          </p:nvCxnSpPr>
          <p:spPr>
            <a:xfrm flipV="1">
              <a:off x="6510469" y="4316131"/>
              <a:ext cx="1080000" cy="720000"/>
            </a:xfrm>
            <a:prstGeom prst="straightConnector1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>
              <a:off x="6510469" y="5042959"/>
              <a:ext cx="1080000" cy="0"/>
            </a:xfrm>
            <a:prstGeom prst="straightConnector1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/>
            <p:nvPr/>
          </p:nvCxnSpPr>
          <p:spPr>
            <a:xfrm>
              <a:off x="6512040" y="5051768"/>
              <a:ext cx="1080000" cy="720000"/>
            </a:xfrm>
            <a:prstGeom prst="straightConnector1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本框 54"/>
          <p:cNvSpPr txBox="1"/>
          <p:nvPr/>
        </p:nvSpPr>
        <p:spPr>
          <a:xfrm>
            <a:off x="5521702" y="445753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原始数据</a:t>
            </a:r>
          </a:p>
        </p:txBody>
      </p:sp>
      <p:sp>
        <p:nvSpPr>
          <p:cNvPr id="56" name="矩形 55"/>
          <p:cNvSpPr/>
          <p:nvPr/>
        </p:nvSpPr>
        <p:spPr>
          <a:xfrm>
            <a:off x="6802028" y="4089268"/>
            <a:ext cx="1814061" cy="316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LossFunc1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802027" y="4868304"/>
            <a:ext cx="1814064" cy="316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LossFunc2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802027" y="5776998"/>
            <a:ext cx="1814064" cy="316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LossFunc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N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360244" y="528099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2" name="直接箭头连接符 61"/>
          <p:cNvCxnSpPr/>
          <p:nvPr/>
        </p:nvCxnSpPr>
        <p:spPr>
          <a:xfrm>
            <a:off x="8660632" y="4247668"/>
            <a:ext cx="456497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8660631" y="5026704"/>
            <a:ext cx="456497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8660631" y="5935398"/>
            <a:ext cx="456497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9161672" y="4089268"/>
            <a:ext cx="756496" cy="316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预测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9161668" y="4875132"/>
            <a:ext cx="756496" cy="316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预测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9161668" y="5762341"/>
            <a:ext cx="756496" cy="316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预测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7676" y="4845755"/>
            <a:ext cx="335309" cy="335309"/>
          </a:xfrm>
          <a:prstGeom prst="rect">
            <a:avLst/>
          </a:prstGeom>
        </p:spPr>
      </p:pic>
      <p:cxnSp>
        <p:nvCxnSpPr>
          <p:cNvPr id="70" name="直接箭头连接符 69"/>
          <p:cNvCxnSpPr/>
          <p:nvPr/>
        </p:nvCxnSpPr>
        <p:spPr>
          <a:xfrm flipV="1">
            <a:off x="9996211" y="5123815"/>
            <a:ext cx="311465" cy="890570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>
            <a:off x="9957079" y="5036131"/>
            <a:ext cx="306342" cy="0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>
            <a:off x="9957079" y="4247668"/>
            <a:ext cx="350597" cy="634726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10188276" y="442999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</a:t>
            </a:r>
          </a:p>
        </p:txBody>
      </p:sp>
      <p:cxnSp>
        <p:nvCxnSpPr>
          <p:cNvPr id="79" name="直接箭头连接符 78"/>
          <p:cNvCxnSpPr/>
          <p:nvPr/>
        </p:nvCxnSpPr>
        <p:spPr>
          <a:xfrm>
            <a:off x="10664709" y="5007771"/>
            <a:ext cx="306342" cy="0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11032498" y="4813108"/>
            <a:ext cx="1081740" cy="316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最终预测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8;p22"/>
          <p:cNvSpPr txBox="1"/>
          <p:nvPr/>
        </p:nvSpPr>
        <p:spPr>
          <a:xfrm>
            <a:off x="252000" y="252000"/>
            <a:ext cx="278555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262626"/>
              </a:buClr>
              <a:buSzPts val="2700"/>
            </a:pPr>
            <a:r>
              <a:rPr lang="zh-CN" altLang="en-US" sz="2800" b="1" dirty="0">
                <a:solidFill>
                  <a:srgbClr val="126188"/>
                </a:solidFill>
                <a:latin typeface="Arial" panose="020B0604020202020204"/>
                <a:ea typeface="微软雅黑" panose="020B0503020204020204" charset="-122"/>
                <a:cs typeface="+mn-ea"/>
                <a:sym typeface="Times New Roman" panose="02020603050405020304"/>
              </a:rPr>
              <a:t>我们团队的工作：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2000" y="893011"/>
            <a:ext cx="421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2618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2)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2618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自动机器学习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2618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AutoML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2618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2618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策略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2000" y="3438978"/>
            <a:ext cx="421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2618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3)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2618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测试时</a:t>
            </a:r>
            <a:r>
              <a:rPr lang="zh-CN" altLang="en-US" b="1" dirty="0">
                <a:solidFill>
                  <a:srgbClr val="126188"/>
                </a:solidFill>
                <a:latin typeface="微软雅黑" panose="020B0503020204020204" charset="-122"/>
                <a:ea typeface="微软雅黑" panose="020B0503020204020204" charset="-122"/>
              </a:rPr>
              <a:t>数据增强（</a:t>
            </a:r>
            <a:r>
              <a:rPr lang="en-US" altLang="zh-CN" b="1" dirty="0">
                <a:solidFill>
                  <a:srgbClr val="126188"/>
                </a:solidFill>
                <a:latin typeface="微软雅黑" panose="020B0503020204020204" charset="-122"/>
                <a:ea typeface="微软雅黑" panose="020B0503020204020204" charset="-122"/>
              </a:rPr>
              <a:t>TTA</a:t>
            </a:r>
            <a:r>
              <a:rPr lang="zh-CN" altLang="en-US" b="1" dirty="0">
                <a:solidFill>
                  <a:srgbClr val="126188"/>
                </a:solidFill>
                <a:latin typeface="微软雅黑" panose="020B0503020204020204" charset="-122"/>
                <a:ea typeface="微软雅黑" panose="020B0503020204020204" charset="-122"/>
              </a:rPr>
              <a:t>）上的改动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12618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882652" y="3570548"/>
            <a:ext cx="7154625" cy="2658612"/>
            <a:chOff x="4801705" y="3808310"/>
            <a:chExt cx="7154625" cy="2658612"/>
          </a:xfrm>
        </p:grpSpPr>
        <p:grpSp>
          <p:nvGrpSpPr>
            <p:cNvPr id="14" name="组合 13"/>
            <p:cNvGrpSpPr/>
            <p:nvPr/>
          </p:nvGrpSpPr>
          <p:grpSpPr>
            <a:xfrm>
              <a:off x="5592225" y="3808310"/>
              <a:ext cx="5328817" cy="553998"/>
              <a:chOff x="5903312" y="3808310"/>
              <a:chExt cx="5328817" cy="553998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8110682" y="380831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7" name="直接箭头连接符 6"/>
              <p:cNvCxnSpPr/>
              <p:nvPr/>
            </p:nvCxnSpPr>
            <p:spPr>
              <a:xfrm>
                <a:off x="7022970" y="4177642"/>
                <a:ext cx="2837468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文本框 7"/>
              <p:cNvSpPr txBox="1"/>
              <p:nvPr/>
            </p:nvSpPr>
            <p:spPr>
              <a:xfrm>
                <a:off x="5903312" y="3992976"/>
                <a:ext cx="10505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No TTA</a:t>
                </a: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9966783" y="3992976"/>
                <a:ext cx="12653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With TTA</a:t>
                </a: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4801705" y="4335185"/>
              <a:ext cx="3470822" cy="7929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预测时速度快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微软雅黑" panose="020B0503020204020204" charset="-122"/>
                  <a:ea typeface="微软雅黑" panose="020B0503020204020204" charset="-122"/>
                </a:rPr>
                <a:t>One case with (771*512*512)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：约</a:t>
              </a:r>
              <a:r>
                <a:rPr lang="en-US" altLang="zh-CN" sz="1400" dirty="0">
                  <a:latin typeface="微软雅黑" panose="020B0503020204020204" charset="-122"/>
                  <a:ea typeface="微软雅黑" panose="020B0503020204020204" charset="-122"/>
                </a:rPr>
                <a:t>8min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830153" y="4335185"/>
              <a:ext cx="3126177" cy="2131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126188"/>
                  </a:solidFill>
                  <a:latin typeface="微软雅黑" panose="020B0503020204020204" charset="-122"/>
                  <a:ea typeface="微软雅黑" panose="020B0503020204020204" charset="-122"/>
                </a:rPr>
                <a:t>可提高预测精度：</a:t>
              </a:r>
              <a:endParaRPr lang="en-US" altLang="zh-CN" sz="1600" dirty="0">
                <a:solidFill>
                  <a:srgbClr val="126188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252095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126188"/>
                  </a:solidFill>
                  <a:latin typeface="微软雅黑" panose="020B0503020204020204" charset="-122"/>
                  <a:ea typeface="微软雅黑" panose="020B0503020204020204" charset="-122"/>
                </a:rPr>
                <a:t>在随机</a:t>
              </a:r>
              <a:r>
                <a:rPr lang="en-US" altLang="zh-CN" sz="1400" dirty="0">
                  <a:solidFill>
                    <a:srgbClr val="126188"/>
                  </a:solidFill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r>
                <a:rPr lang="zh-CN" altLang="en-US" sz="1400" dirty="0">
                  <a:solidFill>
                    <a:srgbClr val="126188"/>
                  </a:solidFill>
                  <a:latin typeface="微软雅黑" panose="020B0503020204020204" charset="-122"/>
                  <a:ea typeface="微软雅黑" panose="020B0503020204020204" charset="-122"/>
                </a:rPr>
                <a:t>个</a:t>
              </a:r>
              <a:r>
                <a:rPr lang="en-US" altLang="zh-CN" sz="1400" dirty="0">
                  <a:solidFill>
                    <a:srgbClr val="126188"/>
                  </a:solidFill>
                  <a:latin typeface="微软雅黑" panose="020B0503020204020204" charset="-122"/>
                  <a:ea typeface="微软雅黑" panose="020B0503020204020204" charset="-122"/>
                </a:rPr>
                <a:t>Case</a:t>
              </a:r>
              <a:r>
                <a:rPr lang="zh-CN" altLang="en-US" sz="1400" dirty="0">
                  <a:solidFill>
                    <a:srgbClr val="126188"/>
                  </a:solidFill>
                  <a:latin typeface="微软雅黑" panose="020B0503020204020204" charset="-122"/>
                  <a:ea typeface="微软雅黑" panose="020B0503020204020204" charset="-122"/>
                </a:rPr>
                <a:t>上的平均</a:t>
              </a:r>
              <a:r>
                <a:rPr lang="en-US" altLang="zh-CN" sz="1400" dirty="0">
                  <a:solidFill>
                    <a:srgbClr val="126188"/>
                  </a:solidFill>
                  <a:latin typeface="微软雅黑" panose="020B0503020204020204" charset="-122"/>
                  <a:ea typeface="微软雅黑" panose="020B0503020204020204" charset="-122"/>
                </a:rPr>
                <a:t>Dice</a:t>
              </a:r>
              <a:r>
                <a:rPr lang="zh-CN" altLang="en-US" sz="1400" dirty="0">
                  <a:solidFill>
                    <a:srgbClr val="126188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endParaRPr lang="en-US" altLang="zh-CN" sz="1400" dirty="0">
                <a:solidFill>
                  <a:srgbClr val="126188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252095"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126188"/>
                  </a:solidFill>
                  <a:latin typeface="微软雅黑" panose="020B0503020204020204" charset="-122"/>
                  <a:ea typeface="微软雅黑" panose="020B0503020204020204" charset="-122"/>
                </a:rPr>
                <a:t>0.828 (TTA)</a:t>
              </a:r>
              <a:r>
                <a:rPr lang="zh-CN" altLang="en-US" sz="1400" dirty="0">
                  <a:solidFill>
                    <a:srgbClr val="126188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400" dirty="0">
                  <a:solidFill>
                    <a:srgbClr val="126188"/>
                  </a:solidFill>
                  <a:latin typeface="微软雅黑" panose="020B0503020204020204" charset="-122"/>
                  <a:ea typeface="微软雅黑" panose="020B0503020204020204" charset="-122"/>
                </a:rPr>
                <a:t>VS 0.840 (no TTA) 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预测慢，瓶颈在于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CPU</a:t>
              </a:r>
              <a:r>
                <a:rPr lang="zh-CN" altLang="en-US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endPara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252095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使用完整的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TTA</a:t>
              </a:r>
              <a:r>
                <a:rPr lang="zh-CN" altLang="en-US" sz="14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，预测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(771*512* 512)</a:t>
              </a:r>
              <a:r>
                <a:rPr lang="zh-CN" altLang="en-US" sz="14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需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32min</a:t>
              </a: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2000" y="3980057"/>
            <a:ext cx="4432973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nnUNet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中使用的测试时数据增强：镜像、旋转、变形、缩放、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Gamma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变换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在调参中发现，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TTA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中的镜像与旋转对于精度的提升较明显，故仅保留之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预测时间：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15min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772982" y="35164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取平衡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52000" y="1262343"/>
            <a:ext cx="10487336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在训练初期，使用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AutoML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确定主要超参数：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Batch Size,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Patch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Size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结果：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nnUNet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论文结论不同，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nnUNet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认为应当在保持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Batch Size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的前提下，尽量增大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Patch Size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，以增加感受野。而在本数据集中：最佳 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Batch Size=4, Patch Size=(128,128,128)</a:t>
            </a:r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EBCEF7AC-4E36-5EE2-766B-E287F9C7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5819" y="6412969"/>
            <a:ext cx="2700000" cy="316800"/>
          </a:xfrm>
        </p:spPr>
        <p:txBody>
          <a:bodyPr>
            <a:normAutofit fontScale="92500"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8</a:t>
            </a:fld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203325" y="856615"/>
          <a:ext cx="10220325" cy="5741670"/>
        </p:xfrm>
        <a:graphic>
          <a:graphicData uri="http://schemas.openxmlformats.org/drawingml/2006/table">
            <a:tbl>
              <a:tblPr firstRow="1" bandRow="1"/>
              <a:tblGrid>
                <a:gridCol w="440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05130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Verse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>
                      <a:noFill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A8C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C29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E2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72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542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659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A8C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C29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14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E2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15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72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542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17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659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A8C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Avg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 w="19050">
                      <a:solidFill>
                        <a:srgbClr val="E1E1E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C29C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Std</a:t>
                      </a:r>
                      <a:endParaRPr lang="en-US" altLang="en-US" sz="1000" b="1" spc="6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19050">
                      <a:solidFill>
                        <a:srgbClr val="E1E1E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E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130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Dice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0.8958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0.8742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0.8153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0.8390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0.9059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0.9483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0.9543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0.9604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0.9597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0.9584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0.9569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0.9157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0.0502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0.8947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0.8751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0.8873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0.8888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0.9310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0.9462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0.9571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0.9964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0.9609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0.9606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0.9671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0.9531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0.9259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0.0410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30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IOU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0.8113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0.7765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0.6882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0.7227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0.8280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0.8836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0.9017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0.9126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0.9238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0.9225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0.9201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0.9174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0.8484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0.0813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5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0.8095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0.7779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0.7974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0.7999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0.8709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0.8979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0.9177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0.9928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0.9247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0.9242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0.9363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0.9104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0.8649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0.0692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29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Dice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0.8510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0.8551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0.8409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0.9466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0.9459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0.9336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0.9523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0.9518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0.9533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0.9383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0.9080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0.0425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0.8572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0.9000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0.9420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0.9501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0.9560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0.9323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0.9324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0.9619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0.9523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0.9169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0.0345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56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IOU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0.7702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0.7406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0.7469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0.7255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0.8029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0.8986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0.8974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0.8755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0.9089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0.9080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0.9108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0.8838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0.8344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0.0700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0.7860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0.7501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0.7989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0.9049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0.9157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0.8732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0.8340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0.8734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0.9266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0.9089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0.8484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0.0575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29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Dice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0.7477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0.7461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0.8617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0.8077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0.8381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0.9036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0.9383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0.9367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0.9372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0.9217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0.9695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0.0729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95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0.8218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0.7643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0.8765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0.8817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0.8123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0.8585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0.8755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0.9208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0.9252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0.9065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0.8979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0.9207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0.8648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0.0448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829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IOU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0.5971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0.5950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0.7671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0.7570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0.6774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0.7213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0.8242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0.8838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0.8809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0.8818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0.8548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0.9408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0.7611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0.1097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0.6975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0.6185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0.7802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0.7884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0.6839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0.7521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0.7786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0.8532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0.8608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0.8290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0.8147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0.8531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0.7647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0.0682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956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Dice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0.8379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0.8238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0.8462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0.8472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0.8681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0.9076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0.9326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0.9421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0.9498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0.9496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0.9445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0.9549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0.8948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0.0451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89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0.8656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0.8322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0.8840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0.8951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0.9183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0.9498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0.9319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0.9332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0.9423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0.9420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0.9027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0.0342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8295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11659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IOU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Baseline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0.7262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0.7041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0.7341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0.7350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0.8345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0.8744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0.9046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0.9041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0.8952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0.9140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0.8152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0.0722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89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1905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0.7643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0.7155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0.7922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0.8022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0.8151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0.8516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0.8707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0.9064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0.8732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0.8755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0.8925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0.8908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0.8263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0.0554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190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10100310" y="666115"/>
          <a:ext cx="717550" cy="612267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5000"/>
                    </a:prstClr>
                  </a:outerShdw>
                </a:effectLst>
              </a:tblPr>
              <a:tblGrid>
                <a:gridCol w="71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100" b="1" spc="6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Avg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>
                      <a:noFill/>
                    </a:lnB>
                    <a:solidFill>
                      <a:srgbClr val="1BA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3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0.9157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0.9259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0.8484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0.8649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0.9080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0.9169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0.8344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0.8484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0.8595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0.8648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0.7611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0.7647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115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0.8948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0.9027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0.8152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6350">
                      <a:solidFill>
                        <a:srgbClr val="E1E1E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spc="6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0.8263</a:t>
                      </a:r>
                    </a:p>
                  </a:txBody>
                  <a:tcPr marL="25400" marR="25400" marT="6350" marB="6350" anchor="ctr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2" name="Google Shape;128;p22"/>
          <p:cNvSpPr txBox="1"/>
          <p:nvPr/>
        </p:nvSpPr>
        <p:spPr>
          <a:xfrm>
            <a:off x="252000" y="252000"/>
            <a:ext cx="278555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262626"/>
              </a:buClr>
              <a:buSzPts val="2700"/>
            </a:pPr>
            <a:r>
              <a:rPr lang="zh-CN" altLang="en-US" sz="2800" b="1" dirty="0">
                <a:solidFill>
                  <a:srgbClr val="126188"/>
                </a:solidFill>
                <a:latin typeface="Arial" panose="020B0604020202020204"/>
                <a:ea typeface="微软雅黑" panose="020B0503020204020204" charset="-122"/>
                <a:cs typeface="+mn-ea"/>
                <a:sym typeface="Times New Roman" panose="02020603050405020304"/>
              </a:rPr>
              <a:t>成果展示：</a:t>
            </a:r>
          </a:p>
        </p:txBody>
      </p: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73C07F4F-D2C3-A4EC-5496-1C3990887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8111" y="6535135"/>
            <a:ext cx="2700000" cy="316800"/>
          </a:xfrm>
        </p:spPr>
        <p:txBody>
          <a:bodyPr>
            <a:normAutofit fontScale="92500"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9</a:t>
            </a:fld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YzNDg3MWJmZjVkYmUzMzBiNWFkOWM0OWFjZGVlNm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cf980cb-c48f-4184-9965-c3f412b6b283}"/>
  <p:tag name="TABLE_ENDDRAG_ORIGIN_RECT" val="804*452"/>
  <p:tag name="TABLE_ENDDRAG_RECT" val="79*61*804*452"/>
  <p:tag name="TABLE_SKINIDX" val="7"/>
  <p:tag name="TABLE_COLORIDX" val="25"/>
  <p:tag name="TABLE_COLOR_RGB" val="0x000000*0xFFFFFF*0x212121*0xFFFFFF*0x11659A*0x1BA8C9*0x22C29C*0x91CE24*0xF4B720*0xDA542A"/>
  <p:tag name="TABLE_RECT" val="22.875*88.95*914.25*362.1"/>
  <p:tag name="TABLE_EMPHASIZE_COLOR" val="1140122"/>
  <p:tag name="TABLE_ONEKEY_SKIN_IDX" val="0"/>
  <p:tag name="TABLE_EMPHASIZE_COL" val="15"/>
  <p:tag name="TABLE_EMPHASIZE_COL_ID" val="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MPHASIZE_UUID" val="smartTable{9cf980cb-c48f-4184-9965-c3f412b6b283}"/>
  <p:tag name="TABLE_EMPHASIZE_TYPE" val="vertica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cf980cb-c48f-4184-9965-c3f412b6b283}"/>
  <p:tag name="TABLE_ENDDRAG_ORIGIN_RECT" val="804*452"/>
  <p:tag name="TABLE_ENDDRAG_RECT" val="79*61*804*452"/>
  <p:tag name="TABLE_SKINIDX" val="7"/>
  <p:tag name="TABLE_COLORIDX" val="25"/>
  <p:tag name="TABLE_COLOR_RGB" val="0x000000*0xFFFFFF*0x212121*0xFFFFFF*0x11659A*0x1BA8C9*0x22C29C*0x91CE24*0xF4B720*0xDA542A"/>
  <p:tag name="TABLE_RECT" val="22.875*88.95*914.25*362.1"/>
  <p:tag name="TABLE_EMPHASIZE_COLOR" val="1140122"/>
  <p:tag name="TABLE_ONEKEY_SKIN_IDX" val="0"/>
  <p:tag name="TABLE_EMPHASIZE_COL" val="5"/>
  <p:tag name="TABLE_EMPHASIZE_COL_ID" val="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MPHASIZE_UUID" val="smartTable{9cf980cb-c48f-4184-9965-c3f412b6b283}"/>
  <p:tag name="TABLE_EMPHASIZE_TYPE" val="vertica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cf980cb-c48f-4184-9965-c3f412b6b283}"/>
  <p:tag name="TABLE_ENDDRAG_ORIGIN_RECT" val="804*452"/>
  <p:tag name="TABLE_ENDDRAG_RECT" val="79*61*804*452"/>
  <p:tag name="TABLE_SKINIDX" val="7"/>
  <p:tag name="TABLE_COLORIDX" val="25"/>
  <p:tag name="TABLE_COLOR_RGB" val="0x000000*0xFFFFFF*0x212121*0xFFFFFF*0x11659A*0x1BA8C9*0x22C29C*0x91CE24*0xF4B720*0xDA542A"/>
  <p:tag name="TABLE_RECT" val="22.875*88.95*914.25*362.1"/>
  <p:tag name="TABLE_EMPHASIZE_COLOR" val="1140122"/>
  <p:tag name="TABLE_ONEKEY_SKIN_IDX" val="0"/>
  <p:tag name="TABLE_EMPHASIZE_COL" val="7"/>
  <p:tag name="TABLE_EMPHASIZE_COL_ID" val="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MPHASIZE_UUID" val="smartTable{9cf980cb-c48f-4184-9965-c3f412b6b283}"/>
  <p:tag name="TABLE_EMPHASIZE_TYPE" val="vertic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cf980cb-c48f-4184-9965-c3f412b6b283}"/>
  <p:tag name="TABLE_ENDDRAG_ORIGIN_RECT" val="804*452"/>
  <p:tag name="TABLE_ENDDRAG_RECT" val="79*61*804*452"/>
  <p:tag name="TABLE_SKINIDX" val="7"/>
  <p:tag name="TABLE_COLORIDX" val="25"/>
  <p:tag name="TABLE_COLOR_RGB" val="0x000000*0xFFFFFF*0x212121*0xFFFFFF*0x11659A*0x1BA8C9*0x22C29C*0x91CE24*0xF4B720*0xDA542A"/>
  <p:tag name="TABLE_RECT" val="22.875*88.95*914.25*362.1"/>
  <p:tag name="TABLE_EMPHASIZE_COLOR" val="1140122"/>
  <p:tag name="TABLE_ONEKEY_SKIN_IDX" val="0"/>
  <p:tag name="TABLE_EMPHASIZE_COL" val="10"/>
  <p:tag name="TABLE_EMPHASIZE_COL_ID" val="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MPHASIZE_UUID" val="smartTable{9cf980cb-c48f-4184-9965-c3f412b6b283}"/>
  <p:tag name="TABLE_EMPHASIZE_TYPE" val="vertica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cf980cb-c48f-4184-9965-c3f412b6b283}"/>
  <p:tag name="TABLE_ENDDRAG_ORIGIN_RECT" val="879*305"/>
  <p:tag name="TABLE_ENDDRAG_RECT" val="57*114*879*305"/>
  <p:tag name="TABLE_SKINIDX" val="7"/>
  <p:tag name="TABLE_COLORIDX" val="25"/>
  <p:tag name="TABLE_COLOR_RGB" val="0x000000*0xFFFFFF*0x212121*0xFFFFFF*0x11659A*0x1BA8C9*0x22C29C*0x91CE24*0xF4B720*0xDA542A"/>
  <p:tag name="TABLE_RECT" val="22.875*88.95*914.25*362.1"/>
  <p:tag name="TABLE_EMPHASIZE_COLOR" val="1140122"/>
  <p:tag name="TABLE_ONEKEY_SKIN_IDX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2">
      <a:majorFont>
        <a:latin typeface="腾讯体"/>
        <a:ea typeface="方正清刻本悦宋简体"/>
        <a:cs typeface=""/>
      </a:majorFont>
      <a:minorFont>
        <a:latin typeface="Open Sans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2815</Words>
  <Application>Microsoft Office PowerPoint</Application>
  <PresentationFormat>宽屏</PresentationFormat>
  <Paragraphs>1704</Paragraphs>
  <Slides>20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20</vt:i4>
      </vt:variant>
    </vt:vector>
  </HeadingPairs>
  <TitlesOfParts>
    <vt:vector size="39" baseType="lpstr">
      <vt:lpstr>system-ui</vt:lpstr>
      <vt:lpstr>等线</vt:lpstr>
      <vt:lpstr>等线 Light</vt:lpstr>
      <vt:lpstr>华文楷体</vt:lpstr>
      <vt:lpstr>思源黑体 CN Light</vt:lpstr>
      <vt:lpstr>思源黑体 CN Normal</vt:lpstr>
      <vt:lpstr>宋体</vt:lpstr>
      <vt:lpstr>腾讯体</vt:lpstr>
      <vt:lpstr>微软雅黑</vt:lpstr>
      <vt:lpstr>微软雅黑 Light</vt:lpstr>
      <vt:lpstr>Arial</vt:lpstr>
      <vt:lpstr>Lato Light</vt:lpstr>
      <vt:lpstr>Open Sans</vt:lpstr>
      <vt:lpstr>Times New Roman</vt:lpstr>
      <vt:lpstr>Wingdings</vt:lpstr>
      <vt:lpstr>Office 主题​​</vt:lpstr>
      <vt:lpstr>1_Office 主题​​</vt:lpstr>
      <vt:lpstr>2_Office 主题​​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文轩</dc:creator>
  <cp:lastModifiedBy>陈 文轩</cp:lastModifiedBy>
  <cp:revision>21</cp:revision>
  <dcterms:created xsi:type="dcterms:W3CDTF">2022-08-24T11:09:00Z</dcterms:created>
  <dcterms:modified xsi:type="dcterms:W3CDTF">2022-08-27T05:35:54Z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84B0F688450443088F3D47CADA34B951</vt:lpwstr>
  </property>
  <property fmtid="{D5CDD505-2E9C-101B-9397-08002B2CF9AE}" pid="3" name="KSOProductBuildVer">
    <vt:lpwstr>2052-11.1.0.12313</vt:lpwstr>
  </property>
</Properties>
</file>